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Fira Sans Extra Condensed Medium"/>
      <p:regular r:id="rId36"/>
      <p:bold r:id="rId37"/>
      <p:italic r:id="rId38"/>
      <p:boldItalic r:id="rId39"/>
    </p:embeddedFont>
    <p:embeddedFont>
      <p:font typeface="Roboto Condensed"/>
      <p:regular r:id="rId40"/>
      <p:bold r:id="rId41"/>
      <p:italic r:id="rId42"/>
      <p:boldItalic r:id="rId43"/>
    </p:embeddedFont>
    <p:embeddedFont>
      <p:font typeface="Squada One"/>
      <p:regular r:id="rId44"/>
    </p:embeddedFont>
    <p:embeddedFont>
      <p:font typeface="Roboto Condensed Light"/>
      <p:regular r:id="rId45"/>
      <p:bold r:id="rId46"/>
      <p:italic r:id="rId47"/>
      <p:boldItalic r:id="rId48"/>
    </p:embeddedFont>
    <p:embeddedFont>
      <p:font typeface="Exo 2"/>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EBAA57F-1644-4E44-B2D6-FFCC8ABF25EE}">
  <a:tblStyle styleId="{2EBAA57F-1644-4E44-B2D6-FFCC8ABF25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regular.fntdata"/><Relationship Id="rId42" Type="http://schemas.openxmlformats.org/officeDocument/2006/relationships/font" Target="fonts/RobotoCondensed-italic.fntdata"/><Relationship Id="rId41" Type="http://schemas.openxmlformats.org/officeDocument/2006/relationships/font" Target="fonts/RobotoCondensed-bold.fntdata"/><Relationship Id="rId44" Type="http://schemas.openxmlformats.org/officeDocument/2006/relationships/font" Target="fonts/SquadaOne-regular.fntdata"/><Relationship Id="rId43" Type="http://schemas.openxmlformats.org/officeDocument/2006/relationships/font" Target="fonts/RobotoCondensed-boldItalic.fntdata"/><Relationship Id="rId46" Type="http://schemas.openxmlformats.org/officeDocument/2006/relationships/font" Target="fonts/RobotoCondensedLight-bold.fntdata"/><Relationship Id="rId45" Type="http://schemas.openxmlformats.org/officeDocument/2006/relationships/font" Target="fonts/RobotoCondensed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Light-boldItalic.fntdata"/><Relationship Id="rId47" Type="http://schemas.openxmlformats.org/officeDocument/2006/relationships/font" Target="fonts/RobotoCondensedLight-italic.fntdata"/><Relationship Id="rId49" Type="http://schemas.openxmlformats.org/officeDocument/2006/relationships/font" Target="fonts/Exo2-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FiraSansExtraCondensedMedium-bold.fntdata"/><Relationship Id="rId36" Type="http://schemas.openxmlformats.org/officeDocument/2006/relationships/font" Target="fonts/FiraSansExtraCondensedMedium-regular.fntdata"/><Relationship Id="rId39" Type="http://schemas.openxmlformats.org/officeDocument/2006/relationships/font" Target="fonts/FiraSansExtraCondensedMedium-boldItalic.fntdata"/><Relationship Id="rId38" Type="http://schemas.openxmlformats.org/officeDocument/2006/relationships/font" Target="fonts/FiraSansExtraCondensed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xo2-italic.fntdata"/><Relationship Id="rId50" Type="http://schemas.openxmlformats.org/officeDocument/2006/relationships/font" Target="fonts/Exo2-bold.fntdata"/><Relationship Id="rId52" Type="http://schemas.openxmlformats.org/officeDocument/2006/relationships/font" Target="fonts/Exo2-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Cette presentation traitera les différentes catégories de DevOps, en expliquant comment elles sont regroupée et le domaine dans lequel elle agissent.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Comme le DevOps regroupe toutes les phases d'un projet, il peut se diviser en plusieurs sous-catégories. Il se découpe facilement en cinq familles, qui seront regroupés ici en trois grandes familles, en fonction de la période durant laquelle s'utilise ces différents outils.</a:t>
            </a:r>
            <a:endParaRPr sz="1200"/>
          </a:p>
          <a:p>
            <a:pPr indent="0" lvl="0" marL="0" rtl="0" algn="l">
              <a:spcBef>
                <a:spcPts val="0"/>
              </a:spcBef>
              <a:spcAft>
                <a:spcPts val="0"/>
              </a:spcAft>
              <a:buNone/>
            </a:pPr>
            <a:r>
              <a:rPr lang="en" sz="1200"/>
              <a:t>Chacun des trois regroupements de catégories sera traité dans ce rapport.</a:t>
            </a:r>
            <a:endParaRPr sz="1200"/>
          </a:p>
          <a:p>
            <a:pPr indent="0" lvl="0" marL="0" rtl="0" algn="l">
              <a:spcBef>
                <a:spcPts val="0"/>
              </a:spcBef>
              <a:spcAft>
                <a:spcPts val="0"/>
              </a:spcAft>
              <a:buNone/>
            </a:pPr>
            <a:r>
              <a:rPr lang="en" sz="1200"/>
              <a:t>Conformément à la figure, la première famille est celle qui regroupe les phases de planification, développement, génération et test des applications. Cette famille est "intégration et livraison continue".</a:t>
            </a:r>
            <a:endParaRPr sz="1200"/>
          </a:p>
          <a:p>
            <a:pPr indent="0" lvl="0" marL="0" rtl="0" algn="l">
              <a:spcBef>
                <a:spcPts val="0"/>
              </a:spcBef>
              <a:spcAft>
                <a:spcPts val="0"/>
              </a:spcAft>
              <a:buNone/>
            </a:pPr>
            <a:r>
              <a:rPr lang="en" sz="1200"/>
              <a:t>La seconde catégorie est la famille qui s'occupe de la surveillance, elle s'appelle "surveillance journalisation et performances".</a:t>
            </a:r>
            <a:endParaRPr sz="1200"/>
          </a:p>
          <a:p>
            <a:pPr indent="0" lvl="0" marL="0" rtl="0" algn="l">
              <a:spcBef>
                <a:spcPts val="0"/>
              </a:spcBef>
              <a:spcAft>
                <a:spcPts val="0"/>
              </a:spcAft>
              <a:buNone/>
            </a:pPr>
            <a:r>
              <a:rPr lang="en" sz="1200"/>
              <a:t>Enfin la dernière famille regroupe le déploiement et l'opération, qui se nomme "infrastructure as code" Chacune de ces catégories sera analysé dans ce rapport. La catégorie "infrastructure as code" sera traitée en détails, car c'est le type d'outil qui est recherché par l'entreprise.</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76456f045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6456f045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Le but: créer, déployer et tester rapidement les logiciels ou applications.</a:t>
            </a:r>
            <a:endParaRPr sz="1200"/>
          </a:p>
          <a:p>
            <a:pPr indent="0" lvl="0" marL="0" rtl="0" algn="l">
              <a:spcBef>
                <a:spcPts val="0"/>
              </a:spcBef>
              <a:spcAft>
                <a:spcPts val="0"/>
              </a:spcAft>
              <a:buNone/>
            </a:pPr>
            <a:r>
              <a:rPr lang="en" sz="1200"/>
              <a:t> Elle permet aussi de réduire le délai de commercialisation et d’augmenter la qualité, car les applications qui sont livrées, le sont de manière</a:t>
            </a:r>
            <a:endParaRPr sz="1200"/>
          </a:p>
          <a:p>
            <a:pPr indent="0" lvl="0" marL="0" rtl="0" algn="l">
              <a:spcBef>
                <a:spcPts val="0"/>
              </a:spcBef>
              <a:spcAft>
                <a:spcPts val="0"/>
              </a:spcAft>
              <a:buNone/>
            </a:pPr>
            <a:r>
              <a:rPr lang="en" sz="1200"/>
              <a:t>Continue.</a:t>
            </a:r>
            <a:endParaRPr sz="1200"/>
          </a:p>
          <a:p>
            <a:pPr indent="0" lvl="0" marL="0" rtl="0" algn="l">
              <a:spcBef>
                <a:spcPts val="0"/>
              </a:spcBef>
              <a:spcAft>
                <a:spcPts val="0"/>
              </a:spcAft>
              <a:buNone/>
            </a:pPr>
            <a:r>
              <a:rPr lang="en" sz="1200"/>
              <a:t> Cela permet de réduire les problèmes de déploiement.</a:t>
            </a:r>
            <a:endParaRPr sz="1200"/>
          </a:p>
          <a:p>
            <a:pPr indent="0" lvl="0" marL="0" rtl="0" algn="l">
              <a:spcBef>
                <a:spcPts val="0"/>
              </a:spcBef>
              <a:spcAft>
                <a:spcPts val="0"/>
              </a:spcAft>
              <a:buNone/>
            </a:pPr>
            <a:r>
              <a:rPr lang="en" sz="1200"/>
              <a:t> Les principales solutions dans ce domaine sont Apica, GitHub  et Delphix.</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76456f045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76456f045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Le but : permettre aux entreprises de surveiller les journaux pour découvrir l’impact des performances des applications sur les infrastructures pour  s’assurer que celle ci ne gênent pas l’expérience de l’utilisateur nal du produit. Pour faire cela, il faut capturer, catégoriser les données des journaux puis les analyser pour comprendre l’effet de l’application pour les utilisateurs. </a:t>
            </a:r>
            <a:endParaRPr sz="1200"/>
          </a:p>
          <a:p>
            <a:pPr indent="0" lvl="0" marL="0" rtl="0" algn="l">
              <a:spcBef>
                <a:spcPts val="0"/>
              </a:spcBef>
              <a:spcAft>
                <a:spcPts val="0"/>
              </a:spcAft>
              <a:buNone/>
            </a:pPr>
            <a:r>
              <a:rPr lang="en" sz="1200"/>
              <a:t>Ceci permet de rendre les services disponibles 24 heures sur 24 et 7 jours sur 7. La création d’alertes et l’analyse en temps réel de ces données aide également les entreprises à surveiller leurs services.</a:t>
            </a:r>
            <a:endParaRPr sz="1200"/>
          </a:p>
          <a:p>
            <a:pPr indent="0" lvl="0" marL="0" rtl="0" algn="l">
              <a:spcBef>
                <a:spcPts val="0"/>
              </a:spcBef>
              <a:spcAft>
                <a:spcPts val="0"/>
              </a:spcAft>
              <a:buNone/>
            </a:pPr>
            <a:r>
              <a:rPr lang="en" sz="1200"/>
              <a:t>Les principales solutions sont Appdynamics, CA Technologie et </a:t>
            </a:r>
            <a:r>
              <a:rPr lang="en"/>
              <a:t>ContrastSecurity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Maintenant je vais vous présenter L’IaC, son fonctionnement et les differentes méthode qu’il existe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76456f0450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76456f0450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L’IaC était initialement un type de configuration, une méthode permettant de gérer les machines virtuelles. Avec l'évolution de l'informatique dans la virtualisation, l'infrastructure as Code à la possibilité de gérer une infrastructure à part entière. Cette pratique permet donc de retirer la partie manuelle dans les processus de gestion d'infrastructure. En d'autres termes, grâce à l'infrastructure as code, il est possible de gérer automatiquement des parcs informatiques en passant par des scripts. Cette technologie est donc une réponse aux besoins des entreprises pour l'automatisation et la simplification des infrastructures des projets informatiques.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764adf4d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64adf4d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existe trois types d'Infrastructure as Code :  Fonctionnelle impérative Basé sur l'environnement</a:t>
            </a:r>
            <a:endParaRPr/>
          </a:p>
          <a:p>
            <a:pPr indent="0" lvl="0" marL="0" rtl="0" algn="l">
              <a:spcBef>
                <a:spcPts val="0"/>
              </a:spcBef>
              <a:spcAft>
                <a:spcPts val="0"/>
              </a:spcAft>
              <a:buNone/>
            </a:pPr>
            <a:r>
              <a:rPr lang="en"/>
              <a:t>L'impératif se base sur le comment l'infrastructure va être changée, l'ordre est important;</a:t>
            </a:r>
            <a:endParaRPr/>
          </a:p>
          <a:p>
            <a:pPr indent="0" lvl="0" marL="0" rtl="0" algn="l">
              <a:spcBef>
                <a:spcPts val="0"/>
              </a:spcBef>
              <a:spcAft>
                <a:spcPts val="0"/>
              </a:spcAft>
              <a:buNone/>
            </a:pPr>
            <a:r>
              <a:rPr lang="en"/>
              <a:t>Le fonctionnel se base sur la configuration attendue, le but étant la configuration finale, l'ordre en lui-même n'a pas d'importance majeure;</a:t>
            </a:r>
            <a:endParaRPr/>
          </a:p>
          <a:p>
            <a:pPr indent="0" lvl="0" marL="0" rtl="0" algn="l">
              <a:spcBef>
                <a:spcPts val="0"/>
              </a:spcBef>
              <a:spcAft>
                <a:spcPts val="0"/>
              </a:spcAft>
              <a:buNone/>
            </a:pPr>
            <a:r>
              <a:rPr lang="en"/>
              <a:t>Basé sur l'environnement : Détermine le bon état avant de faire le nécessaire pour l'atteindre. Les ressources sont déclarées de manière à ce que leur configuration finale et leur état soient en cohérence avec le reste de l'environnement qui les entoure. La création des ressources est automatique. </a:t>
            </a:r>
            <a:endParaRPr/>
          </a:p>
          <a:p>
            <a:pPr indent="0" lvl="0" marL="0" rtl="0" algn="l">
              <a:spcBef>
                <a:spcPts val="0"/>
              </a:spcBef>
              <a:spcAft>
                <a:spcPts val="0"/>
              </a:spcAft>
              <a:buNone/>
            </a:pPr>
            <a:r>
              <a:rPr lang="en"/>
              <a:t>Il existe deux méthodes "push" et "pull". </a:t>
            </a:r>
            <a:endParaRPr/>
          </a:p>
          <a:p>
            <a:pPr indent="0" lvl="0" marL="0" rtl="0" algn="l">
              <a:spcBef>
                <a:spcPts val="0"/>
              </a:spcBef>
              <a:spcAft>
                <a:spcPts val="0"/>
              </a:spcAft>
              <a:buNone/>
            </a:pPr>
            <a:r>
              <a:rPr lang="en"/>
              <a:t>Dans pull, le serveur client va extraire la configuration du serveur principal.</a:t>
            </a:r>
            <a:endParaRPr/>
          </a:p>
          <a:p>
            <a:pPr indent="0" lvl="0" marL="0" rtl="0" algn="l">
              <a:spcBef>
                <a:spcPts val="0"/>
              </a:spcBef>
              <a:spcAft>
                <a:spcPts val="0"/>
              </a:spcAft>
              <a:buNone/>
            </a:pPr>
            <a:r>
              <a:rPr lang="en"/>
              <a:t>Dans push, le serveur principal va envoyer la configuration au serveur client.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Maintnenant, je vais vous présenter </a:t>
            </a:r>
            <a:r>
              <a:rPr lang="en"/>
              <a:t>, avec les principales solutions dans cette catégories, et leurs type de fonctionnement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419515fe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19515fe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 vais vous présenter les différentes solutions que j’ai choisie. </a:t>
            </a:r>
            <a:endParaRPr/>
          </a:p>
          <a:p>
            <a:pPr indent="0" lvl="0" marL="0" rtl="0" algn="l">
              <a:spcBef>
                <a:spcPts val="0"/>
              </a:spcBef>
              <a:spcAft>
                <a:spcPts val="0"/>
              </a:spcAft>
              <a:buNone/>
            </a:pPr>
            <a:r>
              <a:rPr lang="en"/>
              <a:t>Choisi car je les connaissais, ou ce sont celles qui sont le mieux placée sur le marchée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76456f045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76456f045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Terraform : un outil open source DevOps édité par HashiCorp. </a:t>
            </a:r>
            <a:endParaRPr sz="1200"/>
          </a:p>
          <a:p>
            <a:pPr indent="0" lvl="0" marL="0" rtl="0" algn="l">
              <a:spcBef>
                <a:spcPts val="0"/>
              </a:spcBef>
              <a:spcAft>
                <a:spcPts val="0"/>
              </a:spcAft>
              <a:buNone/>
            </a:pPr>
            <a:r>
              <a:rPr lang="en" sz="1200"/>
              <a:t>Cet outils est écrit en Go.</a:t>
            </a:r>
            <a:endParaRPr sz="1200"/>
          </a:p>
          <a:p>
            <a:pPr indent="0" lvl="0" marL="0" rtl="0" algn="l">
              <a:spcBef>
                <a:spcPts val="0"/>
              </a:spcBef>
              <a:spcAft>
                <a:spcPts val="0"/>
              </a:spcAft>
              <a:buNone/>
            </a:pPr>
            <a:r>
              <a:rPr lang="en" sz="1200"/>
              <a:t> Son but : permettre la création  + définition d’infrastructure.</a:t>
            </a:r>
            <a:endParaRPr sz="1200"/>
          </a:p>
          <a:p>
            <a:pPr indent="0" lvl="0" marL="0" rtl="0" algn="l">
              <a:spcBef>
                <a:spcPts val="0"/>
              </a:spcBef>
              <a:spcAft>
                <a:spcPts val="0"/>
              </a:spcAft>
              <a:buNone/>
            </a:pPr>
            <a:r>
              <a:rPr lang="en" sz="1200"/>
              <a:t> Terraform -&gt;  a du versioning.</a:t>
            </a:r>
            <a:endParaRPr sz="1200"/>
          </a:p>
          <a:p>
            <a:pPr indent="0" lvl="0" marL="0" rtl="0" algn="l">
              <a:spcBef>
                <a:spcPts val="0"/>
              </a:spcBef>
              <a:spcAft>
                <a:spcPts val="0"/>
              </a:spcAft>
              <a:buNone/>
            </a:pPr>
            <a:r>
              <a:rPr lang="en" sz="1200"/>
              <a:t> C’est un outils de type fonctionnel. Il fonctionne avec la méthode push.</a:t>
            </a:r>
            <a:endParaRPr sz="1200"/>
          </a:p>
          <a:p>
            <a:pPr indent="0" lvl="0" marL="0" rtl="0" algn="l">
              <a:spcBef>
                <a:spcPts val="0"/>
              </a:spcBef>
              <a:spcAft>
                <a:spcPts val="0"/>
              </a:spcAft>
              <a:buNone/>
            </a:pPr>
            <a:r>
              <a:rPr lang="en" sz="1200"/>
              <a:t>Terraform se compare avec d’autres solutions du marché.</a:t>
            </a:r>
            <a:endParaRPr sz="1200"/>
          </a:p>
          <a:p>
            <a:pPr indent="0" lvl="0" marL="0" rtl="0" algn="l">
              <a:spcBef>
                <a:spcPts val="0"/>
              </a:spcBef>
              <a:spcAft>
                <a:spcPts val="0"/>
              </a:spcAft>
              <a:buNone/>
            </a:pPr>
            <a:r>
              <a:rPr lang="en" sz="1200"/>
              <a:t> C’est une solution basée sur l’infrastructure. Terraform permet uniquement le déploiement et la modification d’infrastructures. </a:t>
            </a:r>
            <a:endParaRPr sz="1200"/>
          </a:p>
          <a:p>
            <a:pPr indent="0" lvl="0" marL="0" rtl="0" algn="l">
              <a:spcBef>
                <a:spcPts val="0"/>
              </a:spcBef>
              <a:spcAft>
                <a:spcPts val="0"/>
              </a:spcAft>
              <a:buNone/>
            </a:pPr>
            <a:r>
              <a:rPr lang="en" sz="1200"/>
              <a:t>La solution n’assume pas les mêmes fonctionnalités que certaines solutions de IaC.</a:t>
            </a:r>
            <a:endParaRPr sz="1200"/>
          </a:p>
          <a:p>
            <a:pPr indent="0" lvl="0" marL="0" rtl="0" algn="l">
              <a:spcBef>
                <a:spcPts val="0"/>
              </a:spcBef>
              <a:spcAft>
                <a:spcPts val="0"/>
              </a:spcAft>
              <a:buNone/>
            </a:pPr>
            <a:r>
              <a:rPr lang="en" sz="1200"/>
              <a:t>Terraform : nécéssite utilisation de scripts d’outils tiers.</a:t>
            </a:r>
            <a:endParaRPr sz="1200"/>
          </a:p>
          <a:p>
            <a:pPr indent="0" lvl="0" marL="0" rtl="0" algn="l">
              <a:spcBef>
                <a:spcPts val="0"/>
              </a:spcBef>
              <a:spcAft>
                <a:spcPts val="0"/>
              </a:spcAft>
              <a:buNone/>
            </a:pPr>
            <a:r>
              <a:rPr lang="en" sz="1200"/>
              <a:t>Configuration :  HCL car  c un  langage de configuration structuré qui soit à la fois convivial pour l’homme et la machine pour une utilisation avec des outils de ligne de commande.</a:t>
            </a:r>
            <a:endParaRPr sz="1200"/>
          </a:p>
          <a:p>
            <a:pPr indent="0" lvl="0" marL="0" rtl="0" algn="l">
              <a:spcBef>
                <a:spcPts val="0"/>
              </a:spcBef>
              <a:spcAft>
                <a:spcPts val="0"/>
              </a:spcAft>
              <a:buNone/>
            </a:pPr>
            <a:r>
              <a:rPr lang="en" sz="1200"/>
              <a:t> Il n’y a pas d’agent, il faut au préalable configurer les connexions qui se font en SSH </a:t>
            </a:r>
            <a:r>
              <a:rPr lang="en"/>
              <a:t>ou avec un fichier d’installation sous windows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76456f0450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6456f0450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Ansible est une plateforme open source écrite en python.</a:t>
            </a:r>
            <a:endParaRPr sz="1200"/>
          </a:p>
          <a:p>
            <a:pPr indent="0" lvl="0" marL="0" rtl="0" algn="l">
              <a:spcBef>
                <a:spcPts val="0"/>
              </a:spcBef>
              <a:spcAft>
                <a:spcPts val="0"/>
              </a:spcAft>
              <a:buNone/>
            </a:pPr>
            <a:r>
              <a:rPr lang="en" sz="1200"/>
              <a:t>C’est un outils fonctionnel et impératif. Il utilise la méthode push. </a:t>
            </a:r>
            <a:endParaRPr sz="1200"/>
          </a:p>
          <a:p>
            <a:pPr indent="0" lvl="0" marL="0" rtl="0" algn="l">
              <a:spcBef>
                <a:spcPts val="0"/>
              </a:spcBef>
              <a:spcAft>
                <a:spcPts val="0"/>
              </a:spcAft>
              <a:buNone/>
            </a:pPr>
            <a:r>
              <a:rPr lang="en" sz="1200"/>
              <a:t>Ansible ore la possibilité d’automatiser l’informatique.</a:t>
            </a:r>
            <a:endParaRPr sz="1200"/>
          </a:p>
          <a:p>
            <a:pPr indent="0" lvl="0" marL="0" rtl="0" algn="l">
              <a:spcBef>
                <a:spcPts val="0"/>
              </a:spcBef>
              <a:spcAft>
                <a:spcPts val="0"/>
              </a:spcAft>
              <a:buNone/>
            </a:pPr>
            <a:r>
              <a:rPr lang="en" sz="1200"/>
              <a:t>Il permet également de gérer les configurations et de faire des déploiements de manière automatique.</a:t>
            </a:r>
            <a:endParaRPr sz="1200"/>
          </a:p>
          <a:p>
            <a:pPr indent="0" lvl="0" marL="0" rtl="0" algn="l">
              <a:spcBef>
                <a:spcPts val="0"/>
              </a:spcBef>
              <a:spcAft>
                <a:spcPts val="0"/>
              </a:spcAft>
              <a:buNone/>
            </a:pPr>
            <a:r>
              <a:rPr lang="en" sz="1200"/>
              <a:t> Ansible utilise le langage YAML pour ses congurations.</a:t>
            </a:r>
            <a:endParaRPr sz="1200"/>
          </a:p>
          <a:p>
            <a:pPr indent="0" lvl="0" marL="0" rtl="0" algn="l">
              <a:spcBef>
                <a:spcPts val="0"/>
              </a:spcBef>
              <a:spcAft>
                <a:spcPts val="0"/>
              </a:spcAft>
              <a:buNone/>
            </a:pPr>
            <a:r>
              <a:rPr lang="en" sz="1200"/>
              <a:t> Ansible est une liste de module, donc il est possible d’écrire ses propres modules.</a:t>
            </a:r>
            <a:endParaRPr sz="1200"/>
          </a:p>
          <a:p>
            <a:pPr indent="0" lvl="0" marL="0" rtl="0" algn="l">
              <a:spcBef>
                <a:spcPts val="0"/>
              </a:spcBef>
              <a:spcAft>
                <a:spcPts val="0"/>
              </a:spcAft>
              <a:buNone/>
            </a:pPr>
            <a:r>
              <a:rPr lang="en" sz="1200"/>
              <a:t>Un module Ansible est un script réutilisable par l’API Ansible ou par les programmes Ansible.</a:t>
            </a:r>
            <a:endParaRPr sz="1200"/>
          </a:p>
          <a:p>
            <a:pPr indent="0" lvl="0" marL="0" rtl="0" algn="l">
              <a:spcBef>
                <a:spcPts val="0"/>
              </a:spcBef>
              <a:spcAft>
                <a:spcPts val="0"/>
              </a:spcAft>
              <a:buNone/>
            </a:pPr>
            <a:r>
              <a:rPr lang="en" sz="1200"/>
              <a:t> Il renvoi des informations à Ansible.</a:t>
            </a:r>
            <a:endParaRPr sz="1200"/>
          </a:p>
          <a:p>
            <a:pPr indent="0" lvl="0" marL="0" rtl="0" algn="l">
              <a:spcBef>
                <a:spcPts val="0"/>
              </a:spcBef>
              <a:spcAft>
                <a:spcPts val="0"/>
              </a:spcAft>
              <a:buNone/>
            </a:pPr>
            <a:r>
              <a:rPr lang="en" sz="1200"/>
              <a:t> Ansible possede des playbooks qui sont une liste de tâches définies en YAML. </a:t>
            </a:r>
            <a:endParaRPr sz="1200"/>
          </a:p>
          <a:p>
            <a:pPr indent="0" lvl="0" marL="0" rtl="0" algn="l">
              <a:spcBef>
                <a:spcPts val="0"/>
              </a:spcBef>
              <a:spcAft>
                <a:spcPts val="0"/>
              </a:spcAft>
              <a:buNone/>
            </a:pPr>
            <a:r>
              <a:rPr lang="en" sz="1200"/>
              <a:t>Si une échoue, il est possible de relancer le scénario à partir de la </a:t>
            </a:r>
            <a:r>
              <a:rPr lang="en" sz="1200"/>
              <a:t>tâche</a:t>
            </a:r>
            <a:r>
              <a:rPr lang="en" sz="1200"/>
              <a:t> à laquelle il s’est arrêté. </a:t>
            </a:r>
            <a:endParaRPr sz="1200"/>
          </a:p>
          <a:p>
            <a:pPr indent="0" lvl="0" marL="0" rtl="0" algn="l">
              <a:spcBef>
                <a:spcPts val="0"/>
              </a:spcBef>
              <a:spcAft>
                <a:spcPts val="0"/>
              </a:spcAft>
              <a:buNone/>
            </a:pPr>
            <a:r>
              <a:rPr lang="en" sz="1200"/>
              <a:t>Il existe ensuite Ansible Galaxy, qui est un endroit pour partager les modules, qui permet d’effectuer diverses opérations liées au rôle et à la collection de module.</a:t>
            </a:r>
            <a:endParaRPr sz="1200"/>
          </a:p>
          <a:p>
            <a:pPr indent="0" lvl="0" marL="0" rtl="0" algn="l">
              <a:spcBef>
                <a:spcPts val="0"/>
              </a:spcBef>
              <a:spcAft>
                <a:spcPts val="0"/>
              </a:spcAft>
              <a:buNone/>
            </a:pPr>
            <a:r>
              <a:rPr lang="en" sz="1200"/>
              <a:t> Enfin cet outil met à disposition un moyen de protéger les informations sensibles, tel que des mots de passes, avec Ansible Vault, qui permet d’encoder et de décoder des informations privée, </a:t>
            </a:r>
            <a:r>
              <a:rPr lang="en"/>
              <a:t>tel que des mots de passe</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6456f0450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6456f0450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Chef est un logiciel open source, écrit en Ruby. C’est un logiciel qui a pour but d’aider à la configuration de système d’exploitation.</a:t>
            </a:r>
            <a:endParaRPr sz="1200"/>
          </a:p>
          <a:p>
            <a:pPr indent="0" lvl="0" marL="0" rtl="0" algn="l">
              <a:spcBef>
                <a:spcPts val="0"/>
              </a:spcBef>
              <a:spcAft>
                <a:spcPts val="0"/>
              </a:spcAft>
              <a:buNone/>
            </a:pPr>
            <a:r>
              <a:rPr lang="en" sz="1200"/>
              <a:t> C’est un outils avec une approche fonctionnelle et impérative. Il utilise la méthode pull.</a:t>
            </a:r>
            <a:endParaRPr sz="1200"/>
          </a:p>
          <a:p>
            <a:pPr indent="0" lvl="0" marL="0" rtl="0" algn="l">
              <a:spcBef>
                <a:spcPts val="0"/>
              </a:spcBef>
              <a:spcAft>
                <a:spcPts val="0"/>
              </a:spcAft>
              <a:buNone/>
            </a:pPr>
            <a:r>
              <a:rPr lang="en" sz="1200"/>
              <a:t>Le fonctionnement repose sur trois composants :</a:t>
            </a:r>
            <a:endParaRPr sz="1200"/>
          </a:p>
          <a:p>
            <a:pPr indent="0" lvl="0" marL="0" rtl="0" algn="l">
              <a:spcBef>
                <a:spcPts val="0"/>
              </a:spcBef>
              <a:spcAft>
                <a:spcPts val="0"/>
              </a:spcAft>
              <a:buNone/>
            </a:pPr>
            <a:r>
              <a:rPr lang="en" sz="1200"/>
              <a:t>Un Chef server ou serveur Chef a pour but en tant que centre des opérations est de stocker, gérer et fournir des données de conguration à tous les autres composants Chef. </a:t>
            </a:r>
            <a:endParaRPr sz="1200"/>
          </a:p>
          <a:p>
            <a:pPr indent="0" lvl="0" marL="0" rtl="0" algn="l">
              <a:spcBef>
                <a:spcPts val="0"/>
              </a:spcBef>
              <a:spcAft>
                <a:spcPts val="0"/>
              </a:spcAft>
              <a:buNone/>
            </a:pPr>
            <a:r>
              <a:rPr lang="en" sz="1200"/>
              <a:t>Les workstations (ou station de travail) sont des ordinateurs ou des serveurs virtuels sur lesquels tout le code de conguration est créé, testé et modié. Il peut y avoir autant de postes de travail que nécessaire.</a:t>
            </a:r>
            <a:endParaRPr sz="1200"/>
          </a:p>
          <a:p>
            <a:pPr indent="0" lvl="0" marL="0" rtl="0" algn="l">
              <a:spcBef>
                <a:spcPts val="0"/>
              </a:spcBef>
              <a:spcAft>
                <a:spcPts val="0"/>
              </a:spcAft>
              <a:buNone/>
            </a:pPr>
            <a:r>
              <a:rPr lang="en" sz="1200"/>
              <a:t>Les nodes (ou noeuds) sont les serveurs qui sont gérés par Chef. Il peut gérer des serveurs </a:t>
            </a:r>
            <a:r>
              <a:rPr lang="en"/>
              <a:t>virtuels, des conteneurs, des périphériques réseau et des périphériques de stockage</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76456f0450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76456f0450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Saltstack : framework d'automatisation très puissant. </a:t>
            </a:r>
            <a:endParaRPr sz="1200"/>
          </a:p>
          <a:p>
            <a:pPr indent="0" lvl="0" marL="0" rtl="0" algn="l">
              <a:spcBef>
                <a:spcPts val="0"/>
              </a:spcBef>
              <a:spcAft>
                <a:spcPts val="0"/>
              </a:spcAft>
              <a:buNone/>
            </a:pPr>
            <a:r>
              <a:rPr lang="en" sz="1200"/>
              <a:t>C'est une solution open source. L'architecture SaltStack est basée sur le concept  d'exécuter des commandes à distance. Tous les réseaux sont conçus autour d’un aspect de l’exécution à distance. SaltStack fonctionne avec un agent.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SaltStack fonctionne avec différents composants, les salt reactors, minions, grains et pillars. </a:t>
            </a:r>
            <a:endParaRPr sz="1200"/>
          </a:p>
          <a:p>
            <a:pPr indent="0" lvl="0" marL="0" rtl="0" algn="l">
              <a:spcBef>
                <a:spcPts val="0"/>
              </a:spcBef>
              <a:spcAft>
                <a:spcPts val="0"/>
              </a:spcAft>
              <a:buNone/>
            </a:pPr>
            <a:r>
              <a:rPr lang="en" sz="1200"/>
              <a:t>Les salt reactors écoutent les événements, pendant que les agents utilisent SSH pour exécuter des commandes sur un système cible.</a:t>
            </a:r>
            <a:endParaRPr sz="1200"/>
          </a:p>
          <a:p>
            <a:pPr indent="0" lvl="0" marL="0" rtl="0" algn="l">
              <a:spcBef>
                <a:spcPts val="0"/>
              </a:spcBef>
              <a:spcAft>
                <a:spcPts val="0"/>
              </a:spcAft>
              <a:buNone/>
            </a:pPr>
            <a:r>
              <a:rPr lang="en" sz="1200"/>
              <a:t>ils donnent à SaltStack la capacité de déclencher des actions en réponse à un événement.</a:t>
            </a:r>
            <a:endParaRPr sz="1200"/>
          </a:p>
          <a:p>
            <a:pPr indent="0" lvl="0" marL="0" rtl="0" algn="l">
              <a:spcBef>
                <a:spcPts val="0"/>
              </a:spcBef>
              <a:spcAft>
                <a:spcPts val="0"/>
              </a:spcAft>
              <a:buNone/>
            </a:pPr>
            <a:r>
              <a:rPr lang="en" sz="1200"/>
              <a:t>Le minion peut éventuellement être installé sur la cible pour envoyer des commandes en Python. Il s'agit de l'agent Salt.</a:t>
            </a:r>
            <a:endParaRPr sz="1200"/>
          </a:p>
          <a:p>
            <a:pPr indent="0" lvl="0" marL="0" rtl="0" algn="l">
              <a:spcBef>
                <a:spcPts val="0"/>
              </a:spcBef>
              <a:spcAft>
                <a:spcPts val="0"/>
              </a:spcAft>
              <a:buNone/>
            </a:pPr>
            <a:r>
              <a:rPr lang="en" sz="1200"/>
              <a:t>Les grains fournissent des informations sur le système cible aux minions. Il peut fournir </a:t>
            </a:r>
            <a:r>
              <a:rPr lang="en" sz="1200"/>
              <a:t>tous</a:t>
            </a:r>
            <a:r>
              <a:rPr lang="en" sz="1200"/>
              <a:t> types d'informations, tel que le système d'exploitation, la version, l'adresse IP.</a:t>
            </a:r>
            <a:endParaRPr sz="1200"/>
          </a:p>
          <a:p>
            <a:pPr indent="0" lvl="0" marL="0" rtl="0" algn="l">
              <a:spcBef>
                <a:spcPts val="0"/>
              </a:spcBef>
              <a:spcAft>
                <a:spcPts val="0"/>
              </a:spcAft>
              <a:buNone/>
            </a:pPr>
            <a:r>
              <a:rPr lang="en" sz="1200"/>
              <a:t>Les pillars correspondent aux fichiers de configuration. Ils stockent les données, les informations confidentielles.</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choix à été fait pour voir quel solutions répond le mieux aux besoins de l’entreprise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340422e0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40422e0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Chaque outil possède ses propres avantages et inconvénients en fonction de l'environnement d'utilisation.</a:t>
            </a:r>
            <a:endParaRPr/>
          </a:p>
          <a:p>
            <a:pPr indent="0" lvl="0" marL="0" rtl="0" algn="l">
              <a:spcBef>
                <a:spcPts val="0"/>
              </a:spcBef>
              <a:spcAft>
                <a:spcPts val="0"/>
              </a:spcAft>
              <a:buNone/>
            </a:pPr>
            <a:r>
              <a:rPr lang="en"/>
              <a:t> Ces outils sont tous très utile dans leur domaine, cela dépend uniquement de l'utilisation, des capacités de l'entreprise, et du type d'environnement qui va être géré. </a:t>
            </a:r>
            <a:endParaRPr/>
          </a:p>
          <a:p>
            <a:pPr indent="0" lvl="0" marL="0" rtl="0" algn="l">
              <a:spcBef>
                <a:spcPts val="0"/>
              </a:spcBef>
              <a:spcAft>
                <a:spcPts val="0"/>
              </a:spcAft>
              <a:buNone/>
            </a:pPr>
            <a:r>
              <a:rPr lang="en"/>
              <a:t>Parmi les choix, il faut une solution qui soit utilisable sur n'importe quel type de système d'exploitation. </a:t>
            </a:r>
            <a:endParaRPr/>
          </a:p>
          <a:p>
            <a:pPr indent="0" lvl="0" marL="0" rtl="0" algn="l">
              <a:spcBef>
                <a:spcPts val="0"/>
              </a:spcBef>
              <a:spcAft>
                <a:spcPts val="0"/>
              </a:spcAft>
              <a:buNone/>
            </a:pPr>
            <a:r>
              <a:rPr lang="en"/>
              <a:t>1ere solution écartée : d'Ansible qui n'utilise que le port SSH. Cela est problématique car il n'y a pas de serveur SSH installé sur les serveurs Windows. Il est plus pratique d'installer l'agent, car l'installation d'agent est rapide, et permet de récupérer plus d'information. La solutions Ansible peut donc être écartée.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 second choix sera basée sur l'architecture, il faut une architecture qui propose un fonctionnement de serveur client, avec le serveur qui a la possibilité d'exécuter des scripts sur les clients, et que le serveur puisse aussi récupérer des données depuis les clients. Cela permet d'écarter la solution Terraform. \newline</a:t>
            </a:r>
            <a:endParaRPr/>
          </a:p>
          <a:p>
            <a:pPr indent="0" lvl="0" marL="0" rtl="0" algn="l">
              <a:spcBef>
                <a:spcPts val="0"/>
              </a:spcBef>
              <a:spcAft>
                <a:spcPts val="0"/>
              </a:spcAft>
              <a:buNone/>
            </a:pPr>
            <a:r>
              <a:rPr lang="en"/>
              <a:t>Le choix se basera donc sur SaltStack et Chef. Chef possède un gros inconvénient, qui est que le serveur principal n'a pas beaucoup de contrôle, comme il ne fait que de déposer des configurations.</a:t>
            </a:r>
            <a:endParaRPr/>
          </a:p>
          <a:p>
            <a:pPr indent="0" lvl="0" marL="0" rtl="0" algn="l">
              <a:spcBef>
                <a:spcPts val="0"/>
              </a:spcBef>
              <a:spcAft>
                <a:spcPts val="0"/>
              </a:spcAft>
              <a:buNone/>
            </a:pPr>
            <a:r>
              <a:rPr lang="en"/>
              <a:t>Choix final saltstack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1abfbaf28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1abfbaf28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Exemples d’applications de l’application au sein de LMI Solution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8d3b44f0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8d3b44f0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64c3107e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764c3107e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6d4e6dba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6d4e6dba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 améliorer saltStack en harmonisant les dossiers clients ^pour simplifier la main a distance avec Guacamole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Cette présentation traitera d’abord des besoins de l’entreprise</a:t>
            </a:r>
            <a:endParaRPr/>
          </a:p>
          <a:p>
            <a:pPr indent="0" lvl="0" marL="0" rtl="0" algn="l">
              <a:spcBef>
                <a:spcPts val="0"/>
              </a:spcBef>
              <a:spcAft>
                <a:spcPts val="0"/>
              </a:spcAft>
              <a:buNone/>
            </a:pPr>
            <a:r>
              <a:rPr lang="en"/>
              <a:t>Ensuite des différentes phases d’un projet classique, avec les problèmes liée</a:t>
            </a:r>
            <a:endParaRPr/>
          </a:p>
          <a:p>
            <a:pPr indent="0" lvl="0" marL="0" rtl="0" algn="l">
              <a:spcBef>
                <a:spcPts val="0"/>
              </a:spcBef>
              <a:spcAft>
                <a:spcPts val="0"/>
              </a:spcAft>
              <a:buNone/>
            </a:pPr>
            <a:r>
              <a:rPr lang="en"/>
              <a:t>Enfin De ce qu’est le DevOps et comment il peut pallier à cela.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Un framework est une abstraction dans laquelle un logiciel fournissant des fonctionnalités génériques peut être modifié de manière sélective par un code supplémentaire écrit par l'utilisateur, fournissant ainsi un logiciel spécifique à l'application.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64adf4da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64adf4da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La solution choisie doit répondre à plusieurs besoins de l'entreprise. Il faut pouvoir automatiser les maintenances préventives, avec la possibilité de récupérer rapidement des données de serveur, comme l'OS, la version et de savoir si le serveur est un serveur virtuel. Il doit également répondre à des besoins différents, tel que le fait de pouvoir changer le mot de passe d'un firewall en quelques secondes.</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projet -&gt; 8 phases</a:t>
            </a:r>
            <a:endParaRPr/>
          </a:p>
          <a:p>
            <a:pPr indent="0" lvl="0" marL="0" rtl="0" algn="l">
              <a:spcBef>
                <a:spcPts val="0"/>
              </a:spcBef>
              <a:spcAft>
                <a:spcPts val="0"/>
              </a:spcAft>
              <a:buNone/>
            </a:pPr>
            <a:r>
              <a:rPr lang="en"/>
              <a:t>2 équipes (dev et opération)</a:t>
            </a:r>
            <a:endParaRPr/>
          </a:p>
          <a:p>
            <a:pPr indent="0" lvl="0" marL="0" rtl="0" algn="l">
              <a:spcBef>
                <a:spcPts val="0"/>
              </a:spcBef>
              <a:spcAft>
                <a:spcPts val="0"/>
              </a:spcAft>
              <a:buNone/>
            </a:pPr>
            <a:r>
              <a:rPr lang="en" sz="1000"/>
              <a:t>Aujourd’hui pour permettre le déploiement, il existe une multitude d’outils. De base l’équipe dé-</a:t>
            </a:r>
            <a:endParaRPr sz="1000"/>
          </a:p>
          <a:p>
            <a:pPr indent="0" lvl="0" marL="0" rtl="0" algn="l">
              <a:spcBef>
                <a:spcPts val="0"/>
              </a:spcBef>
              <a:spcAft>
                <a:spcPts val="0"/>
              </a:spcAft>
              <a:buNone/>
            </a:pPr>
            <a:r>
              <a:rPr lang="en" sz="1000"/>
              <a:t>veloppement logiciel code son application, la build et la test. Ensuite, l’équipe d’administration</a:t>
            </a:r>
            <a:endParaRPr sz="1000"/>
          </a:p>
          <a:p>
            <a:pPr indent="0" lvl="0" marL="0" rtl="0" algn="l">
              <a:spcBef>
                <a:spcPts val="0"/>
              </a:spcBef>
              <a:spcAft>
                <a:spcPts val="0"/>
              </a:spcAft>
              <a:buNone/>
            </a:pPr>
            <a:r>
              <a:rPr lang="en" sz="1000"/>
              <a:t>des infrastructures gère le déploiement, les opérations et le monitoring.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6456f045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6456f045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Problème : une application qui </a:t>
            </a:r>
            <a:r>
              <a:rPr lang="en" sz="1000"/>
              <a:t>fonctionne </a:t>
            </a:r>
            <a:r>
              <a:rPr lang="en" sz="1000"/>
              <a:t>en dev, qui ne fonctionne plus en production.</a:t>
            </a: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6456f0450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6456f0450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L</a:t>
            </a:r>
            <a:r>
              <a:rPr lang="en" sz="1000"/>
              <a:t>e DevOps vient de fusion Dev Ops. devOps apparu 2007 Patrick Debois,Belgique. Il voulait améliorer la relation l’équipe d’administration des infrastructures l’équipe de développement. </a:t>
            </a:r>
            <a:endParaRPr sz="1000"/>
          </a:p>
          <a:p>
            <a:pPr indent="0" lvl="0" marL="0" rtl="0" algn="l">
              <a:spcBef>
                <a:spcPts val="0"/>
              </a:spcBef>
              <a:spcAft>
                <a:spcPts val="0"/>
              </a:spcAft>
              <a:buNone/>
            </a:pPr>
            <a:r>
              <a:rPr lang="en" sz="1000"/>
              <a:t>DevOps = pratique qui regroupe les 2 équipes sur le cycle de vie du produit, vu précedemment,</a:t>
            </a:r>
            <a:endParaRPr sz="1000"/>
          </a:p>
          <a:p>
            <a:pPr indent="0" lvl="0" marL="0" rtl="0" algn="l">
              <a:spcBef>
                <a:spcPts val="0"/>
              </a:spcBef>
              <a:spcAft>
                <a:spcPts val="0"/>
              </a:spcAft>
              <a:buNone/>
            </a:pPr>
            <a:r>
              <a:rPr lang="en" sz="1000"/>
              <a:t>Les principes Devops soutiennent des cycles de développement plus courts, une augmentation de la fréquence des déploiements et des livraisons continues pour une meilleure atteinte des objectifs économiques de l’entreprise</a:t>
            </a:r>
            <a:endParaRPr sz="1000"/>
          </a:p>
          <a:p>
            <a:pPr indent="0" lvl="0" marL="0" rtl="0" algn="l">
              <a:spcBef>
                <a:spcPts val="0"/>
              </a:spcBef>
              <a:spcAft>
                <a:spcPts val="0"/>
              </a:spcAft>
              <a:buNone/>
            </a:pPr>
            <a:r>
              <a:rPr lang="en" sz="1200"/>
              <a:t>Le DevOps utile divers domaines. il agit dans chaque phase du projet </a:t>
            </a:r>
            <a:endParaRPr sz="1200"/>
          </a:p>
          <a:p>
            <a:pPr indent="0" lvl="0" marL="0" rtl="0" algn="l">
              <a:spcBef>
                <a:spcPts val="0"/>
              </a:spcBef>
              <a:spcAft>
                <a:spcPts val="0"/>
              </a:spcAft>
              <a:buNone/>
            </a:pPr>
            <a:r>
              <a:rPr lang="en" sz="1200"/>
              <a:t>Il permet également d’automatiser des processus qui étaient jusqu’à là répétitifs, lents et manuels.</a:t>
            </a:r>
            <a:endParaRPr sz="1200"/>
          </a:p>
          <a:p>
            <a:pPr indent="0" lvl="0" marL="0" rtl="0" algn="l">
              <a:spcBef>
                <a:spcPts val="0"/>
              </a:spcBef>
              <a:spcAft>
                <a:spcPts val="0"/>
              </a:spcAft>
              <a:buNone/>
            </a:pPr>
            <a:r>
              <a:rPr lang="en" sz="1200"/>
              <a:t>Il permet de fournir un produit plus fiable grâce à différents tests, avec un système de surveillance des journaux et en mettant à dispositions des outils d’intégration continue. Mettre en place cette</a:t>
            </a:r>
            <a:endParaRPr sz="1200"/>
          </a:p>
          <a:p>
            <a:pPr indent="0" lvl="0" marL="0" rtl="0" algn="l">
              <a:spcBef>
                <a:spcPts val="0"/>
              </a:spcBef>
              <a:spcAft>
                <a:spcPts val="0"/>
              </a:spcAft>
              <a:buNone/>
            </a:pPr>
            <a:r>
              <a:rPr lang="en" sz="1200"/>
              <a:t>méthodologie permet d’augmenter la vitesse de l’équipe et de livraison du produit.</a:t>
            </a:r>
            <a:endParaRPr sz="1200"/>
          </a:p>
          <a:p>
            <a:pPr indent="0" lvl="0" marL="0" rtl="0" algn="l">
              <a:spcBef>
                <a:spcPts val="0"/>
              </a:spcBef>
              <a:spcAft>
                <a:spcPts val="0"/>
              </a:spcAft>
              <a:buNone/>
            </a:pPr>
            <a:r>
              <a:rPr lang="en" sz="1200"/>
              <a:t>De plus, comme le cette méthode permet également de réduire les erreurs humaines dues aux répétitions.</a:t>
            </a:r>
            <a:endParaRPr sz="12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 name="Google Shape;11;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76" name="Google Shape;7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78" name="Google Shape;7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1" name="Google Shape;81;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2" name="Google Shape;82;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3" name="Google Shape;83;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4" name="Google Shape;84;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5" name="Google Shape;85;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6" name="Google Shape;86;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7" name="Google Shape;87;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8" name="Google Shape;88;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9" name="Google Shape;89;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0" name="Google Shape;90;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1" name="Google Shape;91;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2" name="Google Shape;92;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3" name="Google Shape;9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7" name="Google Shape;97;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9" name="Google Shape;99;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3" name="Google Shape;10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6" name="Google Shape;106;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08" name="Google Shape;10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1" name="Google Shape;111;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16" name="Google Shape;116;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17" name="Google Shape;117;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18" name="Google Shape;118;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19" name="Google Shape;11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20" name="Shape 120"/>
        <p:cNvGrpSpPr/>
        <p:nvPr/>
      </p:nvGrpSpPr>
      <p:grpSpPr>
        <a:xfrm>
          <a:off x="0" y="0"/>
          <a:ext cx="0" cy="0"/>
          <a:chOff x="0" y="0"/>
          <a:chExt cx="0" cy="0"/>
        </a:xfrm>
      </p:grpSpPr>
      <p:sp>
        <p:nvSpPr>
          <p:cNvPr id="121" name="Google Shape;121;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122" name="Google Shape;12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25" name="Google Shape;125;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27" name="Google Shape;12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30" name="Google Shape;13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33" name="Google Shape;13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5" name="Google Shape;15;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6" name="Google Shape;16;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7" name="Google Shape;17;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6" name="Google Shape;26;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7" name="Google Shape;27;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1" name="Google Shape;31;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2" name="Google Shape;32;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3" name="Google Shape;3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36" name="Google Shape;13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38" name="Google Shape;13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41" name="Google Shape;14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44" name="Google Shape;144;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
        <p:nvSpPr>
          <p:cNvPr id="146" name="Google Shape;14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49" name="Google Shape;149;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50" name="Google Shape;15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51" name="Shape 151"/>
        <p:cNvGrpSpPr/>
        <p:nvPr/>
      </p:nvGrpSpPr>
      <p:grpSpPr>
        <a:xfrm>
          <a:off x="0" y="0"/>
          <a:ext cx="0" cy="0"/>
          <a:chOff x="0" y="0"/>
          <a:chExt cx="0" cy="0"/>
        </a:xfrm>
      </p:grpSpPr>
      <p:sp>
        <p:nvSpPr>
          <p:cNvPr id="152" name="Google Shape;152;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6" name="Google Shape;36;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8" name="Google Shape;3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41" name="Google Shape;41;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2" name="Google Shape;4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5" name="Google Shape;4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8" name="Google Shape;48;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0" name="Google Shape;5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53" name="Google Shape;53;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5" name="Google Shape;5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60" name="Google Shape;60;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62" name="Google Shape;62;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64" name="Google Shape;6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67" name="Google Shape;67;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8" name="Google Shape;68;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9" name="Google Shape;69;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70" name="Google Shape;70;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1" name="Google Shape;71;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72" name="Google Shape;72;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3" name="Google Shape;7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Condensed Light"/>
                <a:ea typeface="Roboto Condensed Light"/>
                <a:cs typeface="Roboto Condensed Light"/>
                <a:sym typeface="Roboto Condensed Light"/>
              </a:defRPr>
            </a:lvl1pPr>
            <a:lvl2pPr lvl="1" algn="r">
              <a:buNone/>
              <a:defRPr sz="1300">
                <a:solidFill>
                  <a:schemeClr val="dk1"/>
                </a:solidFill>
                <a:latin typeface="Roboto Condensed Light"/>
                <a:ea typeface="Roboto Condensed Light"/>
                <a:cs typeface="Roboto Condensed Light"/>
                <a:sym typeface="Roboto Condensed Light"/>
              </a:defRPr>
            </a:lvl2pPr>
            <a:lvl3pPr lvl="2" algn="r">
              <a:buNone/>
              <a:defRPr sz="1300">
                <a:solidFill>
                  <a:schemeClr val="dk1"/>
                </a:solidFill>
                <a:latin typeface="Roboto Condensed Light"/>
                <a:ea typeface="Roboto Condensed Light"/>
                <a:cs typeface="Roboto Condensed Light"/>
                <a:sym typeface="Roboto Condensed Light"/>
              </a:defRPr>
            </a:lvl3pPr>
            <a:lvl4pPr lvl="3" algn="r">
              <a:buNone/>
              <a:defRPr sz="1300">
                <a:solidFill>
                  <a:schemeClr val="dk1"/>
                </a:solidFill>
                <a:latin typeface="Roboto Condensed Light"/>
                <a:ea typeface="Roboto Condensed Light"/>
                <a:cs typeface="Roboto Condensed Light"/>
                <a:sym typeface="Roboto Condensed Light"/>
              </a:defRPr>
            </a:lvl4pPr>
            <a:lvl5pPr lvl="4" algn="r">
              <a:buNone/>
              <a:defRPr sz="1300">
                <a:solidFill>
                  <a:schemeClr val="dk1"/>
                </a:solidFill>
                <a:latin typeface="Roboto Condensed Light"/>
                <a:ea typeface="Roboto Condensed Light"/>
                <a:cs typeface="Roboto Condensed Light"/>
                <a:sym typeface="Roboto Condensed Light"/>
              </a:defRPr>
            </a:lvl5pPr>
            <a:lvl6pPr lvl="5" algn="r">
              <a:buNone/>
              <a:defRPr sz="1300">
                <a:solidFill>
                  <a:schemeClr val="dk1"/>
                </a:solidFill>
                <a:latin typeface="Roboto Condensed Light"/>
                <a:ea typeface="Roboto Condensed Light"/>
                <a:cs typeface="Roboto Condensed Light"/>
                <a:sym typeface="Roboto Condensed Light"/>
              </a:defRPr>
            </a:lvl6pPr>
            <a:lvl7pPr lvl="6" algn="r">
              <a:buNone/>
              <a:defRPr sz="1300">
                <a:solidFill>
                  <a:schemeClr val="dk1"/>
                </a:solidFill>
                <a:latin typeface="Roboto Condensed Light"/>
                <a:ea typeface="Roboto Condensed Light"/>
                <a:cs typeface="Roboto Condensed Light"/>
                <a:sym typeface="Roboto Condensed Light"/>
              </a:defRPr>
            </a:lvl7pPr>
            <a:lvl8pPr lvl="7" algn="r">
              <a:buNone/>
              <a:defRPr sz="1300">
                <a:solidFill>
                  <a:schemeClr val="dk1"/>
                </a:solidFill>
                <a:latin typeface="Roboto Condensed Light"/>
                <a:ea typeface="Roboto Condensed Light"/>
                <a:cs typeface="Roboto Condensed Light"/>
                <a:sym typeface="Roboto Condensed Light"/>
              </a:defRPr>
            </a:lvl8pPr>
            <a:lvl9pPr lvl="8" algn="r">
              <a:buNone/>
              <a:defRPr sz="1300">
                <a:solidFill>
                  <a:schemeClr val="dk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Dreyer Mathieu</a:t>
            </a:r>
            <a:endParaRPr/>
          </a:p>
        </p:txBody>
      </p:sp>
      <p:sp>
        <p:nvSpPr>
          <p:cNvPr id="158" name="Google Shape;158;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Outils de déploiement</a:t>
            </a:r>
            <a:endParaRPr>
              <a:solidFill>
                <a:srgbClr val="434343"/>
              </a:solidFill>
            </a:endParaRPr>
          </a:p>
        </p:txBody>
      </p:sp>
      <p:cxnSp>
        <p:nvCxnSpPr>
          <p:cNvPr id="159" name="Google Shape;159;p26"/>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sp>
        <p:nvSpPr>
          <p:cNvPr id="160" name="Google Shape;16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35"/>
          <p:cNvSpPr txBox="1"/>
          <p:nvPr>
            <p:ph type="ctrTitle"/>
          </p:nvPr>
        </p:nvSpPr>
        <p:spPr>
          <a:xfrm flipH="1">
            <a:off x="2001674" y="2635675"/>
            <a:ext cx="59418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Les différentes catégories</a:t>
            </a:r>
            <a:endParaRPr/>
          </a:p>
        </p:txBody>
      </p:sp>
      <p:sp>
        <p:nvSpPr>
          <p:cNvPr id="520" name="Google Shape;520;p35"/>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521" name="Google Shape;521;p35"/>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
        <p:nvSpPr>
          <p:cNvPr id="522" name="Google Shape;522;p35"/>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Exemples de familles et de cas d’utilisation</a:t>
            </a:r>
            <a:endParaRPr/>
          </a:p>
        </p:txBody>
      </p:sp>
      <p:sp>
        <p:nvSpPr>
          <p:cNvPr id="523" name="Google Shape;52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6"/>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Regroupement des familles</a:t>
            </a:r>
            <a:endParaRPr/>
          </a:p>
        </p:txBody>
      </p:sp>
      <p:sp>
        <p:nvSpPr>
          <p:cNvPr id="529" name="Google Shape;52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36"/>
          <p:cNvPicPr preferRelativeResize="0"/>
          <p:nvPr/>
        </p:nvPicPr>
        <p:blipFill>
          <a:blip r:embed="rId3">
            <a:alphaModFix/>
          </a:blip>
          <a:stretch>
            <a:fillRect/>
          </a:stretch>
        </p:blipFill>
        <p:spPr>
          <a:xfrm>
            <a:off x="1856200" y="1370245"/>
            <a:ext cx="5366099" cy="283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Intégration et livraison continue</a:t>
            </a:r>
            <a:endParaRPr/>
          </a:p>
        </p:txBody>
      </p:sp>
      <p:sp>
        <p:nvSpPr>
          <p:cNvPr id="536" name="Google Shape;536;p37"/>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Création</a:t>
            </a:r>
            <a:endParaRPr/>
          </a:p>
        </p:txBody>
      </p:sp>
      <p:sp>
        <p:nvSpPr>
          <p:cNvPr id="537" name="Google Shape;537;p37"/>
          <p:cNvSpPr txBox="1"/>
          <p:nvPr>
            <p:ph idx="1" type="subTitle"/>
          </p:nvPr>
        </p:nvSpPr>
        <p:spPr>
          <a:xfrm>
            <a:off x="872400" y="20872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Faciliter la création d’une application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38" name="Google Shape;538;p37"/>
          <p:cNvSpPr txBox="1"/>
          <p:nvPr>
            <p:ph idx="3" type="ctrTitle"/>
          </p:nvPr>
        </p:nvSpPr>
        <p:spPr>
          <a:xfrm>
            <a:off x="607765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Déploiement</a:t>
            </a:r>
            <a:endParaRPr/>
          </a:p>
        </p:txBody>
      </p:sp>
      <p:sp>
        <p:nvSpPr>
          <p:cNvPr id="539" name="Google Shape;539;p37"/>
          <p:cNvSpPr txBox="1"/>
          <p:nvPr>
            <p:ph idx="4" type="subTitle"/>
          </p:nvPr>
        </p:nvSpPr>
        <p:spPr>
          <a:xfrm>
            <a:off x="6305350" y="2036750"/>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Permettre un déploiement continu qui réduit les risques de problème lié à celui-ci</a:t>
            </a:r>
            <a:endParaRPr/>
          </a:p>
        </p:txBody>
      </p:sp>
      <p:cxnSp>
        <p:nvCxnSpPr>
          <p:cNvPr id="540" name="Google Shape;540;p37"/>
          <p:cNvCxnSpPr/>
          <p:nvPr/>
        </p:nvCxnSpPr>
        <p:spPr>
          <a:xfrm>
            <a:off x="3235200" y="2186175"/>
            <a:ext cx="0" cy="164760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37"/>
          <p:cNvCxnSpPr/>
          <p:nvPr/>
        </p:nvCxnSpPr>
        <p:spPr>
          <a:xfrm>
            <a:off x="5908800" y="2186175"/>
            <a:ext cx="0" cy="1647600"/>
          </a:xfrm>
          <a:prstGeom prst="straightConnector1">
            <a:avLst/>
          </a:prstGeom>
          <a:noFill/>
          <a:ln cap="flat" cmpd="sng" w="9525">
            <a:solidFill>
              <a:schemeClr val="dk2"/>
            </a:solidFill>
            <a:prstDash val="solid"/>
            <a:round/>
            <a:headEnd len="med" w="med" type="none"/>
            <a:tailEnd len="med" w="med" type="none"/>
          </a:ln>
        </p:spPr>
      </p:cxnSp>
      <p:sp>
        <p:nvSpPr>
          <p:cNvPr id="542" name="Google Shape;542;p37"/>
          <p:cNvSpPr/>
          <p:nvPr/>
        </p:nvSpPr>
        <p:spPr>
          <a:xfrm>
            <a:off x="1640175" y="351655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7092100" y="3516549"/>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37"/>
          <p:cNvGrpSpPr/>
          <p:nvPr/>
        </p:nvGrpSpPr>
        <p:grpSpPr>
          <a:xfrm>
            <a:off x="7248762" y="3674544"/>
            <a:ext cx="331366" cy="328695"/>
            <a:chOff x="-5613150" y="3991275"/>
            <a:chExt cx="294600" cy="292225"/>
          </a:xfrm>
        </p:grpSpPr>
        <p:sp>
          <p:nvSpPr>
            <p:cNvPr id="545" name="Google Shape;545;p3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5" name="Google Shape;555;p37"/>
          <p:cNvSpPr txBox="1"/>
          <p:nvPr>
            <p:ph idx="5" type="ctrTitle"/>
          </p:nvPr>
        </p:nvSpPr>
        <p:spPr>
          <a:xfrm>
            <a:off x="3278075" y="2872288"/>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Livraison</a:t>
            </a:r>
            <a:endParaRPr/>
          </a:p>
        </p:txBody>
      </p:sp>
      <p:sp>
        <p:nvSpPr>
          <p:cNvPr id="556" name="Google Shape;556;p37"/>
          <p:cNvSpPr txBox="1"/>
          <p:nvPr>
            <p:ph idx="6" type="subTitle"/>
          </p:nvPr>
        </p:nvSpPr>
        <p:spPr>
          <a:xfrm>
            <a:off x="3505775" y="3158050"/>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Rendre la livraison plus simple</a:t>
            </a:r>
            <a:endParaRPr/>
          </a:p>
          <a:p>
            <a:pPr indent="0" lvl="0" marL="0" rtl="0" algn="ctr">
              <a:spcBef>
                <a:spcPts val="0"/>
              </a:spcBef>
              <a:spcAft>
                <a:spcPts val="0"/>
              </a:spcAft>
              <a:buNone/>
            </a:pPr>
            <a:r>
              <a:t/>
            </a:r>
            <a:endParaRPr/>
          </a:p>
        </p:txBody>
      </p:sp>
      <p:sp>
        <p:nvSpPr>
          <p:cNvPr id="557" name="Google Shape;557;p37"/>
          <p:cNvSpPr/>
          <p:nvPr/>
        </p:nvSpPr>
        <p:spPr>
          <a:xfrm>
            <a:off x="4292525" y="186576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37"/>
          <p:cNvGrpSpPr/>
          <p:nvPr/>
        </p:nvGrpSpPr>
        <p:grpSpPr>
          <a:xfrm>
            <a:off x="1796178" y="3672104"/>
            <a:ext cx="332705" cy="333590"/>
            <a:chOff x="-44528075" y="1982825"/>
            <a:chExt cx="300900" cy="301700"/>
          </a:xfrm>
        </p:grpSpPr>
        <p:sp>
          <p:nvSpPr>
            <p:cNvPr id="559" name="Google Shape;559;p37"/>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7"/>
          <p:cNvSpPr/>
          <p:nvPr/>
        </p:nvSpPr>
        <p:spPr>
          <a:xfrm>
            <a:off x="4463597" y="2005709"/>
            <a:ext cx="302554" cy="301750"/>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Surveillance journalisation et performance</a:t>
            </a:r>
            <a:endParaRPr/>
          </a:p>
        </p:txBody>
      </p:sp>
      <p:sp>
        <p:nvSpPr>
          <p:cNvPr id="572" name="Google Shape;572;p38"/>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Capturer</a:t>
            </a:r>
            <a:endParaRPr/>
          </a:p>
        </p:txBody>
      </p:sp>
      <p:sp>
        <p:nvSpPr>
          <p:cNvPr id="573" name="Google Shape;573;p38"/>
          <p:cNvSpPr txBox="1"/>
          <p:nvPr>
            <p:ph idx="1" type="subTitle"/>
          </p:nvPr>
        </p:nvSpPr>
        <p:spPr>
          <a:xfrm>
            <a:off x="872400"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Capturer toutes les données des journaux</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74" name="Google Shape;574;p38"/>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Catégoriser</a:t>
            </a:r>
            <a:endParaRPr/>
          </a:p>
        </p:txBody>
      </p:sp>
      <p:sp>
        <p:nvSpPr>
          <p:cNvPr id="575" name="Google Shape;575;p38"/>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 catégoriser en fonction des </a:t>
            </a:r>
            <a:r>
              <a:rPr lang="en"/>
              <a:t>événements</a:t>
            </a:r>
            <a:endParaRPr/>
          </a:p>
        </p:txBody>
      </p:sp>
      <p:sp>
        <p:nvSpPr>
          <p:cNvPr id="576" name="Google Shape;576;p38"/>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Analyser</a:t>
            </a:r>
            <a:endParaRPr/>
          </a:p>
        </p:txBody>
      </p:sp>
      <p:sp>
        <p:nvSpPr>
          <p:cNvPr id="577" name="Google Shape;577;p38"/>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Analyser ces journaux pour voir l’impact d’un logiciel</a:t>
            </a:r>
            <a:endParaRPr/>
          </a:p>
        </p:txBody>
      </p:sp>
      <p:cxnSp>
        <p:nvCxnSpPr>
          <p:cNvPr id="578" name="Google Shape;578;p38"/>
          <p:cNvCxnSpPr/>
          <p:nvPr/>
        </p:nvCxnSpPr>
        <p:spPr>
          <a:xfrm>
            <a:off x="3235200" y="2186175"/>
            <a:ext cx="0" cy="16476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38"/>
          <p:cNvCxnSpPr/>
          <p:nvPr/>
        </p:nvCxnSpPr>
        <p:spPr>
          <a:xfrm>
            <a:off x="5908800" y="2186175"/>
            <a:ext cx="0" cy="1647600"/>
          </a:xfrm>
          <a:prstGeom prst="straightConnector1">
            <a:avLst/>
          </a:prstGeom>
          <a:noFill/>
          <a:ln cap="flat" cmpd="sng" w="9525">
            <a:solidFill>
              <a:schemeClr val="dk2"/>
            </a:solidFill>
            <a:prstDash val="solid"/>
            <a:round/>
            <a:headEnd len="med" w="med" type="none"/>
            <a:tailEnd len="med" w="med" type="none"/>
          </a:ln>
        </p:spPr>
      </p:cxnSp>
      <p:sp>
        <p:nvSpPr>
          <p:cNvPr id="580" name="Google Shape;580;p38"/>
          <p:cNvSpPr/>
          <p:nvPr/>
        </p:nvSpPr>
        <p:spPr>
          <a:xfrm>
            <a:off x="1576050" y="185365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4249650" y="3516549"/>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6923250" y="1855160"/>
            <a:ext cx="644700" cy="644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38"/>
          <p:cNvGrpSpPr/>
          <p:nvPr/>
        </p:nvGrpSpPr>
        <p:grpSpPr>
          <a:xfrm>
            <a:off x="1733606" y="2012194"/>
            <a:ext cx="329595" cy="327598"/>
            <a:chOff x="-6689825" y="3992050"/>
            <a:chExt cx="293025" cy="291250"/>
          </a:xfrm>
        </p:grpSpPr>
        <p:sp>
          <p:nvSpPr>
            <p:cNvPr id="584" name="Google Shape;584;p3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8"/>
          <p:cNvGrpSpPr/>
          <p:nvPr/>
        </p:nvGrpSpPr>
        <p:grpSpPr>
          <a:xfrm>
            <a:off x="7080796" y="2013156"/>
            <a:ext cx="330494" cy="328723"/>
            <a:chOff x="-3031325" y="3597450"/>
            <a:chExt cx="293825" cy="292250"/>
          </a:xfrm>
        </p:grpSpPr>
        <p:sp>
          <p:nvSpPr>
            <p:cNvPr id="597" name="Google Shape;597;p3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38"/>
          <p:cNvGrpSpPr/>
          <p:nvPr/>
        </p:nvGrpSpPr>
        <p:grpSpPr>
          <a:xfrm>
            <a:off x="4406312" y="3674544"/>
            <a:ext cx="331366" cy="328695"/>
            <a:chOff x="-5613150" y="3991275"/>
            <a:chExt cx="294600" cy="292225"/>
          </a:xfrm>
        </p:grpSpPr>
        <p:sp>
          <p:nvSpPr>
            <p:cNvPr id="602" name="Google Shape;602;p3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39"/>
          <p:cNvSpPr txBox="1"/>
          <p:nvPr>
            <p:ph type="ctrTitle"/>
          </p:nvPr>
        </p:nvSpPr>
        <p:spPr>
          <a:xfrm flipH="1">
            <a:off x="2422150" y="1347050"/>
            <a:ext cx="55281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a:t>
            </a:r>
            <a:r>
              <a:rPr lang="en"/>
              <a:t>nfrastructure</a:t>
            </a:r>
            <a:r>
              <a:rPr lang="en"/>
              <a:t> as code</a:t>
            </a:r>
            <a:endParaRPr/>
          </a:p>
        </p:txBody>
      </p:sp>
      <p:sp>
        <p:nvSpPr>
          <p:cNvPr id="617" name="Google Shape;617;p39"/>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618" name="Google Shape;618;p39"/>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
        <p:nvSpPr>
          <p:cNvPr id="619" name="Google Shape;619;p39"/>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Définition et utilisation</a:t>
            </a:r>
            <a:endParaRPr/>
          </a:p>
        </p:txBody>
      </p:sp>
      <p:sp>
        <p:nvSpPr>
          <p:cNvPr id="620" name="Google Shape;62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26" name="Google Shape;626;p40"/>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0"/>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629" name="Google Shape;629;p40"/>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630" name="Google Shape;63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1" name="Google Shape;631;p40"/>
          <p:cNvPicPr preferRelativeResize="0"/>
          <p:nvPr/>
        </p:nvPicPr>
        <p:blipFill>
          <a:blip r:embed="rId3">
            <a:alphaModFix/>
          </a:blip>
          <a:stretch>
            <a:fillRect/>
          </a:stretch>
        </p:blipFill>
        <p:spPr>
          <a:xfrm>
            <a:off x="1310800" y="957725"/>
            <a:ext cx="6301550" cy="3544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Descriptif de l’Infrastructure as Code</a:t>
            </a:r>
            <a:endParaRPr/>
          </a:p>
        </p:txBody>
      </p:sp>
      <p:sp>
        <p:nvSpPr>
          <p:cNvPr id="637" name="Google Shape;637;p41"/>
          <p:cNvSpPr txBox="1"/>
          <p:nvPr>
            <p:ph idx="2" type="ctrTitle"/>
          </p:nvPr>
        </p:nvSpPr>
        <p:spPr>
          <a:xfrm>
            <a:off x="1713450" y="1649200"/>
            <a:ext cx="18270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Différents types : </a:t>
            </a:r>
            <a:endParaRPr/>
          </a:p>
        </p:txBody>
      </p:sp>
      <p:sp>
        <p:nvSpPr>
          <p:cNvPr id="638" name="Google Shape;638;p41"/>
          <p:cNvSpPr txBox="1"/>
          <p:nvPr>
            <p:ph idx="1" type="subTitle"/>
          </p:nvPr>
        </p:nvSpPr>
        <p:spPr>
          <a:xfrm>
            <a:off x="1713450" y="2256700"/>
            <a:ext cx="2157300" cy="1003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Impératif</a:t>
            </a:r>
            <a:endParaRPr/>
          </a:p>
          <a:p>
            <a:pPr indent="-298450" lvl="0" marL="457200" rtl="0" algn="l">
              <a:spcBef>
                <a:spcPts val="0"/>
              </a:spcBef>
              <a:spcAft>
                <a:spcPts val="0"/>
              </a:spcAft>
              <a:buSzPts val="1100"/>
              <a:buChar char="-"/>
            </a:pPr>
            <a:r>
              <a:rPr lang="en"/>
              <a:t>Fonctionnel</a:t>
            </a:r>
            <a:endParaRPr/>
          </a:p>
          <a:p>
            <a:pPr indent="-298450" lvl="0" marL="457200" rtl="0" algn="l">
              <a:spcBef>
                <a:spcPts val="0"/>
              </a:spcBef>
              <a:spcAft>
                <a:spcPts val="0"/>
              </a:spcAft>
              <a:buSzPts val="1100"/>
              <a:buChar char="-"/>
            </a:pPr>
            <a:r>
              <a:rPr lang="en"/>
              <a:t>Basé sur l’environnement</a:t>
            </a:r>
            <a:endParaRPr/>
          </a:p>
        </p:txBody>
      </p:sp>
      <p:sp>
        <p:nvSpPr>
          <p:cNvPr id="639" name="Google Shape;639;p41"/>
          <p:cNvSpPr txBox="1"/>
          <p:nvPr>
            <p:ph idx="3" type="ctrTitle"/>
          </p:nvPr>
        </p:nvSpPr>
        <p:spPr>
          <a:xfrm>
            <a:off x="3870750" y="1649200"/>
            <a:ext cx="44640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Différentes</a:t>
            </a:r>
            <a:r>
              <a:rPr lang="en"/>
              <a:t> méthodes pour récupérer les données : </a:t>
            </a:r>
            <a:endParaRPr/>
          </a:p>
        </p:txBody>
      </p:sp>
      <p:sp>
        <p:nvSpPr>
          <p:cNvPr id="640" name="Google Shape;640;p41"/>
          <p:cNvSpPr txBox="1"/>
          <p:nvPr>
            <p:ph idx="4" type="subTitle"/>
          </p:nvPr>
        </p:nvSpPr>
        <p:spPr>
          <a:xfrm>
            <a:off x="5230308" y="2256706"/>
            <a:ext cx="2157300" cy="1003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Pull</a:t>
            </a:r>
            <a:endParaRPr/>
          </a:p>
          <a:p>
            <a:pPr indent="-298450" lvl="0" marL="457200" rtl="0" algn="l">
              <a:spcBef>
                <a:spcPts val="0"/>
              </a:spcBef>
              <a:spcAft>
                <a:spcPts val="0"/>
              </a:spcAft>
              <a:buSzPts val="1100"/>
              <a:buChar char="-"/>
            </a:pPr>
            <a:r>
              <a:rPr lang="en"/>
              <a:t>Push</a:t>
            </a:r>
            <a:endParaRPr/>
          </a:p>
        </p:txBody>
      </p:sp>
      <p:sp>
        <p:nvSpPr>
          <p:cNvPr id="641" name="Google Shape;64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41"/>
          <p:cNvPicPr preferRelativeResize="0"/>
          <p:nvPr/>
        </p:nvPicPr>
        <p:blipFill>
          <a:blip r:embed="rId3">
            <a:alphaModFix/>
          </a:blip>
          <a:stretch>
            <a:fillRect/>
          </a:stretch>
        </p:blipFill>
        <p:spPr>
          <a:xfrm>
            <a:off x="4874120" y="3073350"/>
            <a:ext cx="2457254" cy="188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42"/>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Étude de l’existant</a:t>
            </a:r>
            <a:endParaRPr/>
          </a:p>
        </p:txBody>
      </p:sp>
      <p:sp>
        <p:nvSpPr>
          <p:cNvPr id="648" name="Google Shape;648;p42"/>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649" name="Google Shape;649;p42"/>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
        <p:nvSpPr>
          <p:cNvPr id="650" name="Google Shape;650;p42"/>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Recherche </a:t>
            </a:r>
            <a:endParaRPr/>
          </a:p>
        </p:txBody>
      </p:sp>
      <p:sp>
        <p:nvSpPr>
          <p:cNvPr id="651" name="Google Shape;65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Principales solutions</a:t>
            </a:r>
            <a:endParaRPr/>
          </a:p>
        </p:txBody>
      </p:sp>
      <p:sp>
        <p:nvSpPr>
          <p:cNvPr id="657" name="Google Shape;657;p43"/>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Terraform</a:t>
            </a:r>
            <a:endParaRPr/>
          </a:p>
        </p:txBody>
      </p:sp>
      <p:sp>
        <p:nvSpPr>
          <p:cNvPr id="658" name="Google Shape;658;p43"/>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Ansible</a:t>
            </a:r>
            <a:endParaRPr/>
          </a:p>
        </p:txBody>
      </p:sp>
      <p:sp>
        <p:nvSpPr>
          <p:cNvPr id="659" name="Google Shape;659;p43"/>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Chef</a:t>
            </a:r>
            <a:endParaRPr/>
          </a:p>
        </p:txBody>
      </p:sp>
      <p:sp>
        <p:nvSpPr>
          <p:cNvPr id="660" name="Google Shape;660;p43"/>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SaltStack</a:t>
            </a:r>
            <a:endParaRPr/>
          </a:p>
        </p:txBody>
      </p:sp>
      <p:cxnSp>
        <p:nvCxnSpPr>
          <p:cNvPr id="661" name="Google Shape;661;p43"/>
          <p:cNvCxnSpPr/>
          <p:nvPr/>
        </p:nvCxnSpPr>
        <p:spPr>
          <a:xfrm rot="10800000">
            <a:off x="-49475" y="1722725"/>
            <a:ext cx="3953400" cy="84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43"/>
          <p:cNvCxnSpPr/>
          <p:nvPr/>
        </p:nvCxnSpPr>
        <p:spPr>
          <a:xfrm flipH="1">
            <a:off x="5214650" y="3461525"/>
            <a:ext cx="3965400" cy="7800"/>
          </a:xfrm>
          <a:prstGeom prst="straightConnector1">
            <a:avLst/>
          </a:prstGeom>
          <a:noFill/>
          <a:ln cap="flat" cmpd="sng" w="9525">
            <a:solidFill>
              <a:schemeClr val="dk2"/>
            </a:solidFill>
            <a:prstDash val="solid"/>
            <a:round/>
            <a:headEnd len="med" w="med" type="none"/>
            <a:tailEnd len="med" w="med" type="none"/>
          </a:ln>
        </p:spPr>
      </p:cxnSp>
      <p:grpSp>
        <p:nvGrpSpPr>
          <p:cNvPr id="663" name="Google Shape;663;p43"/>
          <p:cNvGrpSpPr/>
          <p:nvPr/>
        </p:nvGrpSpPr>
        <p:grpSpPr>
          <a:xfrm>
            <a:off x="2828333" y="1307814"/>
            <a:ext cx="278692" cy="331130"/>
            <a:chOff x="-48233050" y="3569725"/>
            <a:chExt cx="252050" cy="299475"/>
          </a:xfrm>
        </p:grpSpPr>
        <p:sp>
          <p:nvSpPr>
            <p:cNvPr id="664" name="Google Shape;664;p4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43"/>
          <p:cNvGrpSpPr/>
          <p:nvPr/>
        </p:nvGrpSpPr>
        <p:grpSpPr>
          <a:xfrm>
            <a:off x="1189260" y="1308215"/>
            <a:ext cx="330936" cy="330743"/>
            <a:chOff x="-49764975" y="3183375"/>
            <a:chExt cx="299300" cy="299125"/>
          </a:xfrm>
        </p:grpSpPr>
        <p:sp>
          <p:nvSpPr>
            <p:cNvPr id="668" name="Google Shape;668;p4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78" name="Google Shape;678;p43"/>
          <p:cNvGrpSpPr/>
          <p:nvPr/>
        </p:nvGrpSpPr>
        <p:grpSpPr>
          <a:xfrm>
            <a:off x="7702709" y="3057315"/>
            <a:ext cx="334924" cy="334820"/>
            <a:chOff x="5642475" y="1435075"/>
            <a:chExt cx="481975" cy="481825"/>
          </a:xfrm>
        </p:grpSpPr>
        <p:sp>
          <p:nvSpPr>
            <p:cNvPr id="679" name="Google Shape;679;p4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 name="Google Shape;680;p4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 name="Google Shape;681;p4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 name="Google Shape;682;p43"/>
          <p:cNvGrpSpPr/>
          <p:nvPr/>
        </p:nvGrpSpPr>
        <p:grpSpPr>
          <a:xfrm>
            <a:off x="6070599" y="3036698"/>
            <a:ext cx="336507" cy="336507"/>
            <a:chOff x="3271200" y="1435075"/>
            <a:chExt cx="481825" cy="481825"/>
          </a:xfrm>
        </p:grpSpPr>
        <p:sp>
          <p:nvSpPr>
            <p:cNvPr id="683" name="Google Shape;683;p4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 name="Google Shape;684;p4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Terraform</a:t>
            </a:r>
            <a:endParaRPr/>
          </a:p>
        </p:txBody>
      </p:sp>
      <p:sp>
        <p:nvSpPr>
          <p:cNvPr id="690" name="Google Shape;69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44"/>
          <p:cNvSpPr txBox="1"/>
          <p:nvPr/>
        </p:nvSpPr>
        <p:spPr>
          <a:xfrm>
            <a:off x="270700" y="1139825"/>
            <a:ext cx="31131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Détails </a:t>
            </a:r>
            <a:r>
              <a:rPr b="1" lang="en" sz="2000">
                <a:solidFill>
                  <a:srgbClr val="666666"/>
                </a:solidFill>
                <a:latin typeface="Exo 2"/>
                <a:ea typeface="Exo 2"/>
                <a:cs typeface="Exo 2"/>
                <a:sym typeface="Exo 2"/>
              </a:rPr>
              <a: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Fait par Hashicorp,</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Open Source</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Ecrit en GO</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Configuration en HCL</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Fonctionnel</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Push</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692" name="Google Shape;692;p44"/>
          <p:cNvSpPr txBox="1"/>
          <p:nvPr/>
        </p:nvSpPr>
        <p:spPr>
          <a:xfrm>
            <a:off x="3678750" y="1139825"/>
            <a:ext cx="31131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Fonctionnement </a:t>
            </a:r>
            <a:r>
              <a:rPr b="1" lang="en" sz="2000">
                <a:solidFill>
                  <a:srgbClr val="666666"/>
                </a:solidFill>
                <a:latin typeface="Exo 2"/>
                <a:ea typeface="Exo 2"/>
                <a:cs typeface="Exo 2"/>
                <a:sym typeface="Exo 2"/>
              </a:rPr>
              <a: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Déploiement d’infrastructures</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Modification d’infrastructures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693" name="Google Shape;693;p44"/>
          <p:cNvSpPr txBox="1"/>
          <p:nvPr/>
        </p:nvSpPr>
        <p:spPr>
          <a:xfrm>
            <a:off x="270700" y="3261300"/>
            <a:ext cx="3113100" cy="11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Sommaire</a:t>
            </a:r>
            <a:endParaRPr/>
          </a:p>
        </p:txBody>
      </p:sp>
      <p:sp>
        <p:nvSpPr>
          <p:cNvPr id="166" name="Google Shape;166;p27"/>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DEVOPS</a:t>
            </a:r>
            <a:endParaRPr/>
          </a:p>
        </p:txBody>
      </p:sp>
      <p:sp>
        <p:nvSpPr>
          <p:cNvPr id="167" name="Google Shape;167;p27"/>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 à la thématique</a:t>
            </a:r>
            <a:endParaRPr/>
          </a:p>
        </p:txBody>
      </p:sp>
      <p:sp>
        <p:nvSpPr>
          <p:cNvPr id="168" name="Google Shape;168;p27"/>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Différentes catégories</a:t>
            </a:r>
            <a:endParaRPr/>
          </a:p>
        </p:txBody>
      </p:sp>
      <p:sp>
        <p:nvSpPr>
          <p:cNvPr id="169" name="Google Shape;169;p27"/>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Présentation des différentes familles de devops </a:t>
            </a:r>
            <a:endParaRPr/>
          </a:p>
        </p:txBody>
      </p:sp>
      <p:sp>
        <p:nvSpPr>
          <p:cNvPr id="170" name="Google Shape;170;p27"/>
          <p:cNvSpPr txBox="1"/>
          <p:nvPr>
            <p:ph idx="3" type="title"/>
          </p:nvPr>
        </p:nvSpPr>
        <p:spPr>
          <a:xfrm>
            <a:off x="2105398" y="302223"/>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71" name="Google Shape;171;p27"/>
          <p:cNvSpPr txBox="1"/>
          <p:nvPr>
            <p:ph idx="5" type="title"/>
          </p:nvPr>
        </p:nvSpPr>
        <p:spPr>
          <a:xfrm>
            <a:off x="2114556" y="2092643"/>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72" name="Google Shape;172;p27"/>
          <p:cNvSpPr txBox="1"/>
          <p:nvPr>
            <p:ph idx="4" type="title"/>
          </p:nvPr>
        </p:nvSpPr>
        <p:spPr>
          <a:xfrm>
            <a:off x="2105406" y="114715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73" name="Google Shape;173;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7"/>
          <p:cNvCxnSpPr/>
          <p:nvPr/>
        </p:nvCxnSpPr>
        <p:spPr>
          <a:xfrm>
            <a:off x="5855900" y="2158550"/>
            <a:ext cx="6000" cy="30030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7"/>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76" name="Google Shape;176;p27"/>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77" name="Google Shape;177;p27"/>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78" name="Google Shape;178;p27"/>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Infrastructure as code</a:t>
            </a:r>
            <a:endParaRPr/>
          </a:p>
        </p:txBody>
      </p:sp>
      <p:sp>
        <p:nvSpPr>
          <p:cNvPr id="179" name="Google Shape;179;p27"/>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a:t>
            </a:r>
            <a:endParaRPr/>
          </a:p>
        </p:txBody>
      </p:sp>
      <p:sp>
        <p:nvSpPr>
          <p:cNvPr id="180" name="Google Shape;180;p27"/>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Étude de l’existant</a:t>
            </a:r>
            <a:endParaRPr/>
          </a:p>
        </p:txBody>
      </p:sp>
      <p:sp>
        <p:nvSpPr>
          <p:cNvPr id="181" name="Google Shape;181;p27"/>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Étude des différentes solutions existantes</a:t>
            </a:r>
            <a:endParaRPr/>
          </a:p>
          <a:p>
            <a:pPr indent="0" lvl="0" marL="0" rtl="0" algn="l">
              <a:spcBef>
                <a:spcPts val="0"/>
              </a:spcBef>
              <a:spcAft>
                <a:spcPts val="0"/>
              </a:spcAft>
              <a:buNone/>
            </a:pPr>
            <a:r>
              <a:t/>
            </a:r>
            <a:endParaRPr/>
          </a:p>
        </p:txBody>
      </p:sp>
      <p:sp>
        <p:nvSpPr>
          <p:cNvPr id="182" name="Google Shape;182;p27"/>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Choix de l’existant</a:t>
            </a:r>
            <a:endParaRPr/>
          </a:p>
        </p:txBody>
      </p:sp>
      <p:sp>
        <p:nvSpPr>
          <p:cNvPr id="183" name="Google Shape;183;p27"/>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Travail sur les différentes solutions pour trouver la plus adaptée</a:t>
            </a:r>
            <a:endParaRPr/>
          </a:p>
          <a:p>
            <a:pPr indent="0" lvl="0" marL="0" rtl="0" algn="l">
              <a:spcBef>
                <a:spcPts val="0"/>
              </a:spcBef>
              <a:spcAft>
                <a:spcPts val="0"/>
              </a:spcAft>
              <a:buNone/>
            </a:pPr>
            <a:r>
              <a:t/>
            </a:r>
            <a:endParaRPr/>
          </a:p>
        </p:txBody>
      </p:sp>
      <p:sp>
        <p:nvSpPr>
          <p:cNvPr id="184" name="Google Shape;184;p27"/>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 de l’existant</a:t>
            </a:r>
            <a:endParaRPr/>
          </a:p>
        </p:txBody>
      </p:sp>
      <p:sp>
        <p:nvSpPr>
          <p:cNvPr id="185" name="Google Shape;185;p27"/>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Présentation des différentes possibilités d’applications de la solution</a:t>
            </a:r>
            <a:endParaRPr/>
          </a:p>
          <a:p>
            <a:pPr indent="0" lvl="0" marL="0" rtl="0" algn="l">
              <a:spcBef>
                <a:spcPts val="0"/>
              </a:spcBef>
              <a:spcAft>
                <a:spcPts val="0"/>
              </a:spcAft>
              <a:buNone/>
            </a:pPr>
            <a:r>
              <a:t/>
            </a:r>
            <a:endParaRPr/>
          </a:p>
        </p:txBody>
      </p:sp>
      <p:sp>
        <p:nvSpPr>
          <p:cNvPr id="186" name="Google Shape;18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7"/>
          <p:cNvSpPr txBox="1"/>
          <p:nvPr>
            <p:ph idx="17" type="subTitle"/>
          </p:nvPr>
        </p:nvSpPr>
        <p:spPr>
          <a:xfrm>
            <a:off x="658308" y="2670455"/>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Recherche sur une catégorie particulière de DevOps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Ansible</a:t>
            </a:r>
            <a:endParaRPr/>
          </a:p>
        </p:txBody>
      </p:sp>
      <p:sp>
        <p:nvSpPr>
          <p:cNvPr id="699" name="Google Shape;69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0" name="Google Shape;700;p45"/>
          <p:cNvSpPr txBox="1"/>
          <p:nvPr/>
        </p:nvSpPr>
        <p:spPr>
          <a:xfrm>
            <a:off x="270700" y="1139825"/>
            <a:ext cx="31131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Détails </a:t>
            </a:r>
            <a:r>
              <a:rPr b="1" lang="en" sz="2000">
                <a:solidFill>
                  <a:srgbClr val="666666"/>
                </a:solidFill>
                <a:latin typeface="Exo 2"/>
                <a:ea typeface="Exo 2"/>
                <a:cs typeface="Exo 2"/>
                <a:sym typeface="Exo 2"/>
              </a:rPr>
              <a: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Fait par Red Hat,</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Open Source</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Ecrit en Python</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Configuration en YAML</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Impératif</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Push</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701" name="Google Shape;701;p45"/>
          <p:cNvSpPr txBox="1"/>
          <p:nvPr/>
        </p:nvSpPr>
        <p:spPr>
          <a:xfrm>
            <a:off x="3678750" y="1139825"/>
            <a:ext cx="31131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Fonctionnement </a:t>
            </a:r>
            <a:r>
              <a:rPr b="1" lang="en" sz="2000">
                <a:solidFill>
                  <a:srgbClr val="666666"/>
                </a:solidFill>
                <a:latin typeface="Exo 2"/>
                <a:ea typeface="Exo 2"/>
                <a:cs typeface="Exo 2"/>
                <a:sym typeface="Exo 2"/>
              </a:rPr>
              <a: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Déployer des applications </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Déploiement de manière automatique</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702" name="Google Shape;702;p45"/>
          <p:cNvSpPr txBox="1"/>
          <p:nvPr/>
        </p:nvSpPr>
        <p:spPr>
          <a:xfrm>
            <a:off x="270700" y="3261300"/>
            <a:ext cx="3113100" cy="11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Exo 2"/>
              <a:ea typeface="Exo 2"/>
              <a:cs typeface="Exo 2"/>
              <a:sym typeface="Exo 2"/>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Chef</a:t>
            </a:r>
            <a:endParaRPr/>
          </a:p>
        </p:txBody>
      </p:sp>
      <p:sp>
        <p:nvSpPr>
          <p:cNvPr id="708" name="Google Shape;70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9" name="Google Shape;709;p46"/>
          <p:cNvSpPr txBox="1"/>
          <p:nvPr/>
        </p:nvSpPr>
        <p:spPr>
          <a:xfrm>
            <a:off x="270700" y="1139825"/>
            <a:ext cx="31131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Détails </a:t>
            </a:r>
            <a:r>
              <a:rPr b="1" lang="en" sz="2000">
                <a:solidFill>
                  <a:srgbClr val="666666"/>
                </a:solidFill>
                <a:latin typeface="Exo 2"/>
                <a:ea typeface="Exo 2"/>
                <a:cs typeface="Exo 2"/>
                <a:sym typeface="Exo 2"/>
              </a:rPr>
              <a: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Fait par Red Hat,</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Open Source</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Ecrit en Ruby</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Configuration en YAML</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Impérative &amp; fonctionnelle</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Pull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710" name="Google Shape;710;p46"/>
          <p:cNvSpPr txBox="1"/>
          <p:nvPr/>
        </p:nvSpPr>
        <p:spPr>
          <a:xfrm>
            <a:off x="3678750" y="1139825"/>
            <a:ext cx="31131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Fonctionnement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Déployer des applications </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Déploiement de manière automatique</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711" name="Google Shape;711;p46"/>
          <p:cNvSpPr txBox="1"/>
          <p:nvPr/>
        </p:nvSpPr>
        <p:spPr>
          <a:xfrm>
            <a:off x="270700" y="3261300"/>
            <a:ext cx="3113100" cy="11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Exo 2"/>
              <a:ea typeface="Exo 2"/>
              <a:cs typeface="Exo 2"/>
              <a:sym typeface="Exo 2"/>
            </a:endParaRPr>
          </a:p>
        </p:txBody>
      </p:sp>
      <p:pic>
        <p:nvPicPr>
          <p:cNvPr id="712" name="Google Shape;712;p46"/>
          <p:cNvPicPr preferRelativeResize="0"/>
          <p:nvPr/>
        </p:nvPicPr>
        <p:blipFill>
          <a:blip r:embed="rId3">
            <a:alphaModFix/>
          </a:blip>
          <a:stretch>
            <a:fillRect/>
          </a:stretch>
        </p:blipFill>
        <p:spPr>
          <a:xfrm>
            <a:off x="3466875" y="1651525"/>
            <a:ext cx="4343351" cy="3387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4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SaltStack</a:t>
            </a:r>
            <a:endParaRPr/>
          </a:p>
        </p:txBody>
      </p:sp>
      <p:sp>
        <p:nvSpPr>
          <p:cNvPr id="718" name="Google Shape;71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9" name="Google Shape;719;p47"/>
          <p:cNvSpPr txBox="1"/>
          <p:nvPr/>
        </p:nvSpPr>
        <p:spPr>
          <a:xfrm>
            <a:off x="270700" y="1139825"/>
            <a:ext cx="31131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Détails </a:t>
            </a:r>
            <a:r>
              <a:rPr b="1" lang="en" sz="2000">
                <a:solidFill>
                  <a:srgbClr val="666666"/>
                </a:solidFill>
                <a:latin typeface="Exo 2"/>
                <a:ea typeface="Exo 2"/>
                <a:cs typeface="Exo 2"/>
                <a:sym typeface="Exo 2"/>
              </a:rPr>
              <a: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Fait par Red Hat,</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Open Source</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Ecrit en Ruby</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Configuration en YAML</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Fonctionnelle &amp; imperative </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Pull &amp; Push</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720" name="Google Shape;720;p47"/>
          <p:cNvSpPr txBox="1"/>
          <p:nvPr/>
        </p:nvSpPr>
        <p:spPr>
          <a:xfrm>
            <a:off x="3678750" y="1139825"/>
            <a:ext cx="31131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Utilité</a:t>
            </a:r>
            <a:r>
              <a:rPr b="1" lang="en" sz="2000">
                <a:solidFill>
                  <a:srgbClr val="666666"/>
                </a:solidFill>
                <a:latin typeface="Exo 2"/>
                <a:ea typeface="Exo 2"/>
                <a:cs typeface="Exo 2"/>
                <a:sym typeface="Exo 2"/>
              </a:rPr>
              <a: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Surveillance d’applications</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Déploiement de manière automatique</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Automatisation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4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Choix de l’existant</a:t>
            </a:r>
            <a:endParaRPr/>
          </a:p>
        </p:txBody>
      </p:sp>
      <p:sp>
        <p:nvSpPr>
          <p:cNvPr id="726" name="Google Shape;726;p48"/>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727" name="Google Shape;727;p48"/>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4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49"/>
          <p:cNvSpPr/>
          <p:nvPr/>
        </p:nvSpPr>
        <p:spPr>
          <a:xfrm>
            <a:off x="1514975" y="747525"/>
            <a:ext cx="6199800" cy="4182300"/>
          </a:xfrm>
          <a:prstGeom prst="snip2DiagRect">
            <a:avLst>
              <a:gd fmla="val 1825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9"/>
          <p:cNvSpPr txBox="1"/>
          <p:nvPr>
            <p:ph type="ctrTitle"/>
          </p:nvPr>
        </p:nvSpPr>
        <p:spPr>
          <a:xfrm>
            <a:off x="1964851" y="2103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Comparatif</a:t>
            </a:r>
            <a:endParaRPr/>
          </a:p>
        </p:txBody>
      </p:sp>
      <p:graphicFrame>
        <p:nvGraphicFramePr>
          <p:cNvPr id="736" name="Google Shape;736;p49"/>
          <p:cNvGraphicFramePr/>
          <p:nvPr/>
        </p:nvGraphicFramePr>
        <p:xfrm>
          <a:off x="1625625" y="1130200"/>
          <a:ext cx="3000000" cy="3000000"/>
        </p:xfrm>
        <a:graphic>
          <a:graphicData uri="http://schemas.openxmlformats.org/drawingml/2006/table">
            <a:tbl>
              <a:tblPr>
                <a:noFill/>
                <a:tableStyleId>{2EBAA57F-1644-4E44-B2D6-FFCC8ABF25EE}</a:tableStyleId>
              </a:tblPr>
              <a:tblGrid>
                <a:gridCol w="1181250"/>
                <a:gridCol w="1181250"/>
                <a:gridCol w="1181250"/>
                <a:gridCol w="1181250"/>
                <a:gridCol w="1181250"/>
              </a:tblGrid>
              <a:tr h="698450">
                <a:tc>
                  <a:txBody>
                    <a:bodyPr/>
                    <a:lstStyle/>
                    <a:p>
                      <a:pPr indent="0" lvl="0" marL="0" rtl="0" algn="ctr">
                        <a:spcBef>
                          <a:spcPts val="0"/>
                        </a:spcBef>
                        <a:spcAft>
                          <a:spcPts val="0"/>
                        </a:spcAft>
                        <a:buNone/>
                      </a:pPr>
                      <a:r>
                        <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Terraform</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Chef</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Ansible</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SaltStack</a:t>
                      </a:r>
                      <a:endParaRPr b="1">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Architecture</a:t>
                      </a:r>
                      <a:endParaRPr b="1" sz="1200">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Client</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Serveur/Client</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Serveur</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Serveur/Client</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Gestion</a:t>
                      </a:r>
                      <a:endParaRPr b="1" sz="1200">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Difficile</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Difficile</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Simple</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Simple</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Langage de configuration</a:t>
                      </a:r>
                      <a:endParaRPr b="1" sz="1200">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HCL</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Ruby</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YAML</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YAML</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Type de connexion</a:t>
                      </a:r>
                      <a:endParaRPr b="1" sz="1200">
                        <a:solidFill>
                          <a:schemeClr val="lt1"/>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SSH</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Agent</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SSH</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Agent et SSH</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737" name="Google Shape;737;p49"/>
          <p:cNvCxnSpPr/>
          <p:nvPr/>
        </p:nvCxnSpPr>
        <p:spPr>
          <a:xfrm rot="10800000">
            <a:off x="0" y="2527100"/>
            <a:ext cx="2062800" cy="0"/>
          </a:xfrm>
          <a:prstGeom prst="straightConnector1">
            <a:avLst/>
          </a:prstGeom>
          <a:noFill/>
          <a:ln cap="flat" cmpd="sng" w="9525">
            <a:solidFill>
              <a:schemeClr val="dk1"/>
            </a:solidFill>
            <a:prstDash val="solid"/>
            <a:round/>
            <a:headEnd len="med" w="med" type="none"/>
            <a:tailEnd len="med" w="med" type="none"/>
          </a:ln>
        </p:spPr>
      </p:cxnSp>
      <p:cxnSp>
        <p:nvCxnSpPr>
          <p:cNvPr id="738" name="Google Shape;738;p49"/>
          <p:cNvCxnSpPr/>
          <p:nvPr/>
        </p:nvCxnSpPr>
        <p:spPr>
          <a:xfrm rot="10800000">
            <a:off x="0" y="3225550"/>
            <a:ext cx="2062800" cy="0"/>
          </a:xfrm>
          <a:prstGeom prst="straightConnector1">
            <a:avLst/>
          </a:prstGeom>
          <a:noFill/>
          <a:ln cap="flat" cmpd="sng" w="9525">
            <a:solidFill>
              <a:schemeClr val="dk1"/>
            </a:solidFill>
            <a:prstDash val="solid"/>
            <a:round/>
            <a:headEnd len="med" w="med" type="none"/>
            <a:tailEnd len="med" w="med" type="none"/>
          </a:ln>
        </p:spPr>
      </p:cxnSp>
      <p:cxnSp>
        <p:nvCxnSpPr>
          <p:cNvPr id="739" name="Google Shape;739;p49"/>
          <p:cNvCxnSpPr/>
          <p:nvPr/>
        </p:nvCxnSpPr>
        <p:spPr>
          <a:xfrm>
            <a:off x="1514975" y="2527100"/>
            <a:ext cx="5769000" cy="0"/>
          </a:xfrm>
          <a:prstGeom prst="straightConnector1">
            <a:avLst/>
          </a:prstGeom>
          <a:noFill/>
          <a:ln cap="flat" cmpd="sng" w="9525">
            <a:solidFill>
              <a:schemeClr val="lt1"/>
            </a:solidFill>
            <a:prstDash val="solid"/>
            <a:round/>
            <a:headEnd len="med" w="med" type="none"/>
            <a:tailEnd len="med" w="med" type="none"/>
          </a:ln>
        </p:spPr>
      </p:cxnSp>
      <p:cxnSp>
        <p:nvCxnSpPr>
          <p:cNvPr id="740" name="Google Shape;740;p49"/>
          <p:cNvCxnSpPr/>
          <p:nvPr/>
        </p:nvCxnSpPr>
        <p:spPr>
          <a:xfrm>
            <a:off x="1514975" y="3225550"/>
            <a:ext cx="5769000" cy="0"/>
          </a:xfrm>
          <a:prstGeom prst="straightConnector1">
            <a:avLst/>
          </a:prstGeom>
          <a:noFill/>
          <a:ln cap="flat" cmpd="sng" w="9525">
            <a:solidFill>
              <a:schemeClr val="lt1"/>
            </a:solidFill>
            <a:prstDash val="solid"/>
            <a:round/>
            <a:headEnd len="med" w="med" type="none"/>
            <a:tailEnd len="med" w="med" type="none"/>
          </a:ln>
        </p:spPr>
      </p:cxnSp>
      <p:sp>
        <p:nvSpPr>
          <p:cNvPr id="741" name="Google Shape;74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742" name="Google Shape;742;p49"/>
          <p:cNvCxnSpPr/>
          <p:nvPr/>
        </p:nvCxnSpPr>
        <p:spPr>
          <a:xfrm rot="10800000">
            <a:off x="31275" y="3869525"/>
            <a:ext cx="2062800" cy="0"/>
          </a:xfrm>
          <a:prstGeom prst="straightConnector1">
            <a:avLst/>
          </a:prstGeom>
          <a:noFill/>
          <a:ln cap="flat" cmpd="sng" w="9525">
            <a:solidFill>
              <a:schemeClr val="dk1"/>
            </a:solidFill>
            <a:prstDash val="solid"/>
            <a:round/>
            <a:headEnd len="med" w="med" type="none"/>
            <a:tailEnd len="med" w="med" type="none"/>
          </a:ln>
        </p:spPr>
      </p:cxnSp>
      <p:cxnSp>
        <p:nvCxnSpPr>
          <p:cNvPr id="743" name="Google Shape;743;p49"/>
          <p:cNvCxnSpPr/>
          <p:nvPr/>
        </p:nvCxnSpPr>
        <p:spPr>
          <a:xfrm>
            <a:off x="1546250" y="3869525"/>
            <a:ext cx="5769000" cy="0"/>
          </a:xfrm>
          <a:prstGeom prst="straightConnector1">
            <a:avLst/>
          </a:prstGeom>
          <a:noFill/>
          <a:ln cap="flat" cmpd="sng" w="9525">
            <a:solidFill>
              <a:schemeClr val="lt1"/>
            </a:solidFill>
            <a:prstDash val="solid"/>
            <a:round/>
            <a:headEnd len="med" w="med" type="none"/>
            <a:tailEnd len="med" w="med" type="none"/>
          </a:ln>
        </p:spPr>
      </p:cxnSp>
      <p:cxnSp>
        <p:nvCxnSpPr>
          <p:cNvPr id="744" name="Google Shape;744;p49"/>
          <p:cNvCxnSpPr/>
          <p:nvPr/>
        </p:nvCxnSpPr>
        <p:spPr>
          <a:xfrm rot="10800000">
            <a:off x="31275" y="4442200"/>
            <a:ext cx="2062800" cy="0"/>
          </a:xfrm>
          <a:prstGeom prst="straightConnector1">
            <a:avLst/>
          </a:prstGeom>
          <a:noFill/>
          <a:ln cap="flat" cmpd="sng" w="9525">
            <a:solidFill>
              <a:schemeClr val="dk1"/>
            </a:solidFill>
            <a:prstDash val="solid"/>
            <a:round/>
            <a:headEnd len="med" w="med" type="none"/>
            <a:tailEnd len="med" w="med" type="none"/>
          </a:ln>
        </p:spPr>
      </p:cxnSp>
      <p:cxnSp>
        <p:nvCxnSpPr>
          <p:cNvPr id="745" name="Google Shape;745;p49"/>
          <p:cNvCxnSpPr/>
          <p:nvPr/>
        </p:nvCxnSpPr>
        <p:spPr>
          <a:xfrm>
            <a:off x="1546250" y="4442200"/>
            <a:ext cx="5769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5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Nombre de commit</a:t>
            </a:r>
            <a:endParaRPr/>
          </a:p>
        </p:txBody>
      </p:sp>
      <p:cxnSp>
        <p:nvCxnSpPr>
          <p:cNvPr id="751" name="Google Shape;751;p50"/>
          <p:cNvCxnSpPr/>
          <p:nvPr/>
        </p:nvCxnSpPr>
        <p:spPr>
          <a:xfrm rot="10800000">
            <a:off x="3110698" y="1504750"/>
            <a:ext cx="6033300" cy="0"/>
          </a:xfrm>
          <a:prstGeom prst="straightConnector1">
            <a:avLst/>
          </a:prstGeom>
          <a:noFill/>
          <a:ln cap="flat" cmpd="sng" w="9525">
            <a:solidFill>
              <a:schemeClr val="dk2"/>
            </a:solidFill>
            <a:prstDash val="solid"/>
            <a:round/>
            <a:headEnd len="med" w="med" type="none"/>
            <a:tailEnd len="med" w="med" type="none"/>
          </a:ln>
        </p:spPr>
      </p:cxnSp>
      <p:cxnSp>
        <p:nvCxnSpPr>
          <p:cNvPr id="752" name="Google Shape;752;p50"/>
          <p:cNvCxnSpPr/>
          <p:nvPr/>
        </p:nvCxnSpPr>
        <p:spPr>
          <a:xfrm rot="10800000">
            <a:off x="4280098" y="2491813"/>
            <a:ext cx="4863900" cy="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50"/>
          <p:cNvCxnSpPr/>
          <p:nvPr/>
        </p:nvCxnSpPr>
        <p:spPr>
          <a:xfrm rot="10800000">
            <a:off x="5375998" y="3322305"/>
            <a:ext cx="3768000" cy="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50"/>
          <p:cNvSpPr txBox="1"/>
          <p:nvPr>
            <p:ph idx="2" type="title"/>
          </p:nvPr>
        </p:nvSpPr>
        <p:spPr>
          <a:xfrm>
            <a:off x="113975" y="1140300"/>
            <a:ext cx="28710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t>100</a:t>
            </a:r>
            <a:r>
              <a:rPr lang="en" sz="5000"/>
              <a:t> 000</a:t>
            </a:r>
            <a:endParaRPr sz="5000"/>
          </a:p>
        </p:txBody>
      </p:sp>
      <p:sp>
        <p:nvSpPr>
          <p:cNvPr id="755" name="Google Shape;755;p50"/>
          <p:cNvSpPr txBox="1"/>
          <p:nvPr>
            <p:ph idx="3" type="title"/>
          </p:nvPr>
        </p:nvSpPr>
        <p:spPr>
          <a:xfrm>
            <a:off x="1332174" y="2101763"/>
            <a:ext cx="27300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t>49</a:t>
            </a:r>
            <a:r>
              <a:rPr lang="en" sz="5000"/>
              <a:t> 0</a:t>
            </a:r>
            <a:r>
              <a:rPr lang="en" sz="5000"/>
              <a:t>00</a:t>
            </a:r>
            <a:endParaRPr sz="5000"/>
          </a:p>
        </p:txBody>
      </p:sp>
      <p:sp>
        <p:nvSpPr>
          <p:cNvPr id="756" name="Google Shape;756;p50"/>
          <p:cNvSpPr txBox="1"/>
          <p:nvPr>
            <p:ph idx="5" type="title"/>
          </p:nvPr>
        </p:nvSpPr>
        <p:spPr>
          <a:xfrm>
            <a:off x="2350900" y="2945075"/>
            <a:ext cx="27975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t>25 000</a:t>
            </a:r>
            <a:endParaRPr sz="5000"/>
          </a:p>
        </p:txBody>
      </p:sp>
      <p:sp>
        <p:nvSpPr>
          <p:cNvPr id="757" name="Google Shape;757;p50"/>
          <p:cNvSpPr/>
          <p:nvPr/>
        </p:nvSpPr>
        <p:spPr>
          <a:xfrm>
            <a:off x="3317622" y="1272100"/>
            <a:ext cx="2030400" cy="463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0"/>
          <p:cNvSpPr txBox="1"/>
          <p:nvPr>
            <p:ph idx="1" type="subTitle"/>
          </p:nvPr>
        </p:nvSpPr>
        <p:spPr>
          <a:xfrm flipH="1">
            <a:off x="3481677" y="1331629"/>
            <a:ext cx="32649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Aujourd’hui 	SaltStack</a:t>
            </a:r>
            <a:endParaRPr>
              <a:solidFill>
                <a:schemeClr val="lt1"/>
              </a:solidFill>
            </a:endParaRPr>
          </a:p>
        </p:txBody>
      </p:sp>
      <p:sp>
        <p:nvSpPr>
          <p:cNvPr id="759" name="Google Shape;759;p50"/>
          <p:cNvSpPr/>
          <p:nvPr/>
        </p:nvSpPr>
        <p:spPr>
          <a:xfrm>
            <a:off x="4491465" y="2259913"/>
            <a:ext cx="2030400" cy="463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p:nvPr/>
        </p:nvSpPr>
        <p:spPr>
          <a:xfrm>
            <a:off x="5580342" y="3090405"/>
            <a:ext cx="2030400" cy="463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
          <p:cNvSpPr txBox="1"/>
          <p:nvPr>
            <p:ph idx="4" type="subTitle"/>
          </p:nvPr>
        </p:nvSpPr>
        <p:spPr>
          <a:xfrm flipH="1">
            <a:off x="4568051" y="2314838"/>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Aujourd'hui 	Ansible</a:t>
            </a:r>
            <a:endParaRPr>
              <a:solidFill>
                <a:schemeClr val="lt1"/>
              </a:solidFill>
            </a:endParaRPr>
          </a:p>
        </p:txBody>
      </p:sp>
      <p:sp>
        <p:nvSpPr>
          <p:cNvPr id="762" name="Google Shape;762;p50"/>
          <p:cNvSpPr txBox="1"/>
          <p:nvPr>
            <p:ph idx="6" type="subTitle"/>
          </p:nvPr>
        </p:nvSpPr>
        <p:spPr>
          <a:xfrm flipH="1">
            <a:off x="5671490" y="3141379"/>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Ce mois ci	Terraform</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763" name="Google Shape;76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764" name="Google Shape;764;p50"/>
          <p:cNvCxnSpPr/>
          <p:nvPr/>
        </p:nvCxnSpPr>
        <p:spPr>
          <a:xfrm rot="10800000">
            <a:off x="5375998" y="4152017"/>
            <a:ext cx="3768000" cy="0"/>
          </a:xfrm>
          <a:prstGeom prst="straightConnector1">
            <a:avLst/>
          </a:prstGeom>
          <a:noFill/>
          <a:ln cap="flat" cmpd="sng" w="9525">
            <a:solidFill>
              <a:schemeClr val="dk2"/>
            </a:solidFill>
            <a:prstDash val="solid"/>
            <a:round/>
            <a:headEnd len="med" w="med" type="none"/>
            <a:tailEnd len="med" w="med" type="none"/>
          </a:ln>
        </p:spPr>
      </p:cxnSp>
      <p:sp>
        <p:nvSpPr>
          <p:cNvPr id="765" name="Google Shape;765;p50"/>
          <p:cNvSpPr txBox="1"/>
          <p:nvPr>
            <p:ph idx="5" type="title"/>
          </p:nvPr>
        </p:nvSpPr>
        <p:spPr>
          <a:xfrm>
            <a:off x="2828225" y="3774775"/>
            <a:ext cx="2320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t>12 000</a:t>
            </a:r>
            <a:endParaRPr sz="5000"/>
          </a:p>
        </p:txBody>
      </p:sp>
      <p:sp>
        <p:nvSpPr>
          <p:cNvPr id="766" name="Google Shape;766;p50"/>
          <p:cNvSpPr/>
          <p:nvPr/>
        </p:nvSpPr>
        <p:spPr>
          <a:xfrm>
            <a:off x="5787942" y="3920117"/>
            <a:ext cx="2030400" cy="4638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txBox="1"/>
          <p:nvPr>
            <p:ph idx="6" type="subTitle"/>
          </p:nvPr>
        </p:nvSpPr>
        <p:spPr>
          <a:xfrm flipH="1">
            <a:off x="5879090" y="3971091"/>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Ce mois ci	Chef</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5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Mise en application </a:t>
            </a:r>
            <a:endParaRPr/>
          </a:p>
        </p:txBody>
      </p:sp>
      <p:sp>
        <p:nvSpPr>
          <p:cNvPr id="773" name="Google Shape;773;p51"/>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774" name="Google Shape;774;p51"/>
          <p:cNvCxnSpPr/>
          <p:nvPr/>
        </p:nvCxnSpPr>
        <p:spPr>
          <a:xfrm>
            <a:off x="7015900" y="-35700"/>
            <a:ext cx="0" cy="2382600"/>
          </a:xfrm>
          <a:prstGeom prst="straightConnector1">
            <a:avLst/>
          </a:prstGeom>
          <a:noFill/>
          <a:ln cap="flat" cmpd="sng" w="9525">
            <a:solidFill>
              <a:schemeClr val="dk2"/>
            </a:solidFill>
            <a:prstDash val="solid"/>
            <a:round/>
            <a:headEnd len="med" w="med" type="none"/>
            <a:tailEnd len="med" w="med" type="none"/>
          </a:ln>
        </p:spPr>
      </p:cxnSp>
      <p:sp>
        <p:nvSpPr>
          <p:cNvPr id="775" name="Google Shape;775;p5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900"/>
              <a:t>Présentation des différentes possibilités d’applications de la solution</a:t>
            </a:r>
            <a:endParaRPr sz="900"/>
          </a:p>
          <a:p>
            <a:pPr indent="0" lvl="0" marL="0" rtl="0" algn="r">
              <a:spcBef>
                <a:spcPts val="0"/>
              </a:spcBef>
              <a:spcAft>
                <a:spcPts val="0"/>
              </a:spcAft>
              <a:buNone/>
            </a:pPr>
            <a:r>
              <a:t/>
            </a:r>
            <a:endParaRPr/>
          </a:p>
        </p:txBody>
      </p:sp>
      <p:sp>
        <p:nvSpPr>
          <p:cNvPr id="776" name="Google Shape;776;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52"/>
          <p:cNvSpPr txBox="1"/>
          <p:nvPr/>
        </p:nvSpPr>
        <p:spPr>
          <a:xfrm>
            <a:off x="270700" y="1420175"/>
            <a:ext cx="33624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Vérifier les serveurs : </a:t>
            </a:r>
            <a:endParaRPr b="1" sz="2000">
              <a:solidFill>
                <a:srgbClr val="434343"/>
              </a:solidFill>
              <a:latin typeface="Exo 2"/>
              <a:ea typeface="Exo 2"/>
              <a:cs typeface="Exo 2"/>
              <a:sym typeface="Exo 2"/>
            </a:endParaRPr>
          </a:p>
          <a:p>
            <a:pPr indent="0" lvl="0" marL="457200" rtl="0" algn="l">
              <a:spcBef>
                <a:spcPts val="0"/>
              </a:spcBef>
              <a:spcAft>
                <a:spcPts val="0"/>
              </a:spcAft>
              <a:buNone/>
            </a:pPr>
            <a:r>
              <a:t/>
            </a:r>
            <a:endParaRPr b="1" sz="2000">
              <a:solidFill>
                <a:srgbClr val="434343"/>
              </a:solidFill>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Si la machine est virtuelle</a:t>
            </a:r>
            <a:r>
              <a:rPr lang="en">
                <a:latin typeface="Exo 2"/>
                <a:ea typeface="Exo 2"/>
                <a:cs typeface="Exo 2"/>
                <a:sym typeface="Exo 2"/>
              </a:rPr>
              <a:t>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La version de windows</a:t>
            </a:r>
            <a:endParaRPr>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782" name="Google Shape;782;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 pour les maintenances préventives</a:t>
            </a:r>
            <a:endParaRPr/>
          </a:p>
        </p:txBody>
      </p:sp>
      <p:pic>
        <p:nvPicPr>
          <p:cNvPr id="783" name="Google Shape;783;p52"/>
          <p:cNvPicPr preferRelativeResize="0"/>
          <p:nvPr/>
        </p:nvPicPr>
        <p:blipFill>
          <a:blip r:embed="rId3">
            <a:alphaModFix/>
          </a:blip>
          <a:stretch>
            <a:fillRect/>
          </a:stretch>
        </p:blipFill>
        <p:spPr>
          <a:xfrm>
            <a:off x="270713" y="3034225"/>
            <a:ext cx="4219575" cy="238125"/>
          </a:xfrm>
          <a:prstGeom prst="rect">
            <a:avLst/>
          </a:prstGeom>
          <a:noFill/>
          <a:ln>
            <a:noFill/>
          </a:ln>
        </p:spPr>
      </p:pic>
      <p:pic>
        <p:nvPicPr>
          <p:cNvPr id="784" name="Google Shape;784;p52"/>
          <p:cNvPicPr preferRelativeResize="0"/>
          <p:nvPr/>
        </p:nvPicPr>
        <p:blipFill>
          <a:blip r:embed="rId4">
            <a:alphaModFix/>
          </a:blip>
          <a:stretch>
            <a:fillRect/>
          </a:stretch>
        </p:blipFill>
        <p:spPr>
          <a:xfrm>
            <a:off x="370725" y="2438400"/>
            <a:ext cx="4019550" cy="26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5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t>Modification du mot de passe de firewall : </a:t>
            </a:r>
            <a:endParaRPr sz="2000"/>
          </a:p>
          <a:p>
            <a:pPr indent="0" lvl="0" marL="0" rtl="0" algn="ctr">
              <a:spcBef>
                <a:spcPts val="0"/>
              </a:spcBef>
              <a:spcAft>
                <a:spcPts val="0"/>
              </a:spcAft>
              <a:buNone/>
            </a:pPr>
            <a:r>
              <a:t/>
            </a:r>
            <a:endParaRPr/>
          </a:p>
        </p:txBody>
      </p:sp>
      <p:pic>
        <p:nvPicPr>
          <p:cNvPr id="790" name="Google Shape;790;p53"/>
          <p:cNvPicPr preferRelativeResize="0"/>
          <p:nvPr/>
        </p:nvPicPr>
        <p:blipFill>
          <a:blip r:embed="rId3">
            <a:alphaModFix/>
          </a:blip>
          <a:stretch>
            <a:fillRect/>
          </a:stretch>
        </p:blipFill>
        <p:spPr>
          <a:xfrm>
            <a:off x="5103450" y="952500"/>
            <a:ext cx="3238500" cy="3238500"/>
          </a:xfrm>
          <a:prstGeom prst="rect">
            <a:avLst/>
          </a:prstGeom>
          <a:noFill/>
          <a:ln>
            <a:noFill/>
          </a:ln>
        </p:spPr>
      </p:pic>
      <p:pic>
        <p:nvPicPr>
          <p:cNvPr id="791" name="Google Shape;791;p53"/>
          <p:cNvPicPr preferRelativeResize="0"/>
          <p:nvPr/>
        </p:nvPicPr>
        <p:blipFill>
          <a:blip r:embed="rId4">
            <a:alphaModFix/>
          </a:blip>
          <a:stretch>
            <a:fillRect/>
          </a:stretch>
        </p:blipFill>
        <p:spPr>
          <a:xfrm>
            <a:off x="755150" y="1185075"/>
            <a:ext cx="3628274" cy="37258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5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797" name="Google Shape;79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8" name="Google Shape;798;p54"/>
          <p:cNvSpPr txBox="1"/>
          <p:nvPr/>
        </p:nvSpPr>
        <p:spPr>
          <a:xfrm>
            <a:off x="270700" y="1420175"/>
            <a:ext cx="4313100" cy="11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34343"/>
                </a:solidFill>
                <a:latin typeface="Exo 2"/>
                <a:ea typeface="Exo 2"/>
                <a:cs typeface="Exo 2"/>
                <a:sym typeface="Exo 2"/>
              </a:rPr>
              <a:t>Saltstack : </a:t>
            </a:r>
            <a:endParaRPr b="1" sz="2000">
              <a:solidFill>
                <a:srgbClr val="434343"/>
              </a:solidFill>
              <a:latin typeface="Exo 2"/>
              <a:ea typeface="Exo 2"/>
              <a:cs typeface="Exo 2"/>
              <a:sym typeface="Exo 2"/>
            </a:endParaRPr>
          </a:p>
          <a:p>
            <a:pPr indent="0" lvl="0" marL="0" rtl="0" algn="l">
              <a:spcBef>
                <a:spcPts val="0"/>
              </a:spcBef>
              <a:spcAft>
                <a:spcPts val="0"/>
              </a:spcAft>
              <a:buNone/>
            </a:pPr>
            <a:r>
              <a:t/>
            </a:r>
            <a:endParaRPr b="1" sz="2000">
              <a:solidFill>
                <a:srgbClr val="434343"/>
              </a:solidFill>
              <a:latin typeface="Exo 2"/>
              <a:ea typeface="Exo 2"/>
              <a:cs typeface="Exo 2"/>
              <a:sym typeface="Exo 2"/>
            </a:endParaRPr>
          </a:p>
          <a:p>
            <a:pPr indent="-355600" lvl="0" marL="457200" rtl="0" algn="l">
              <a:spcBef>
                <a:spcPts val="0"/>
              </a:spcBef>
              <a:spcAft>
                <a:spcPts val="0"/>
              </a:spcAft>
              <a:buClr>
                <a:srgbClr val="434343"/>
              </a:buClr>
              <a:buSzPts val="2000"/>
              <a:buFont typeface="Exo 2"/>
              <a:buChar char="●"/>
            </a:pPr>
            <a:r>
              <a:rPr lang="en" sz="2000">
                <a:solidFill>
                  <a:srgbClr val="434343"/>
                </a:solidFill>
                <a:latin typeface="Exo 2"/>
                <a:ea typeface="Exo 2"/>
                <a:cs typeface="Exo 2"/>
                <a:sym typeface="Exo 2"/>
              </a:rPr>
              <a:t>Possède une partie Client et SSH</a:t>
            </a:r>
            <a:endParaRPr sz="2000">
              <a:solidFill>
                <a:srgbClr val="434343"/>
              </a:solidFill>
              <a:latin typeface="Exo 2"/>
              <a:ea typeface="Exo 2"/>
              <a:cs typeface="Exo 2"/>
              <a:sym typeface="Exo 2"/>
            </a:endParaRPr>
          </a:p>
          <a:p>
            <a:pPr indent="0" lvl="0" marL="0" rtl="0" algn="l">
              <a:spcBef>
                <a:spcPts val="0"/>
              </a:spcBef>
              <a:spcAft>
                <a:spcPts val="0"/>
              </a:spcAft>
              <a:buNone/>
            </a:pPr>
            <a:r>
              <a:t/>
            </a:r>
            <a:endParaRPr sz="2000">
              <a:solidFill>
                <a:srgbClr val="434343"/>
              </a:solidFill>
              <a:latin typeface="Exo 2"/>
              <a:ea typeface="Exo 2"/>
              <a:cs typeface="Exo 2"/>
              <a:sym typeface="Exo 2"/>
            </a:endParaRPr>
          </a:p>
          <a:p>
            <a:pPr indent="-355600" lvl="0" marL="457200" rtl="0" algn="l">
              <a:spcBef>
                <a:spcPts val="0"/>
              </a:spcBef>
              <a:spcAft>
                <a:spcPts val="0"/>
              </a:spcAft>
              <a:buClr>
                <a:srgbClr val="434343"/>
              </a:buClr>
              <a:buSzPts val="2000"/>
              <a:buFont typeface="Exo 2"/>
              <a:buChar char="●"/>
            </a:pPr>
            <a:r>
              <a:rPr lang="en" sz="2000">
                <a:solidFill>
                  <a:srgbClr val="434343"/>
                </a:solidFill>
                <a:latin typeface="Exo 2"/>
                <a:ea typeface="Exo 2"/>
                <a:cs typeface="Exo 2"/>
                <a:sym typeface="Exo 2"/>
              </a:rPr>
              <a:t>Installation et configuration simple</a:t>
            </a:r>
            <a:endParaRPr sz="2000">
              <a:solidFill>
                <a:srgbClr val="434343"/>
              </a:solidFill>
              <a:latin typeface="Exo 2"/>
              <a:ea typeface="Exo 2"/>
              <a:cs typeface="Exo 2"/>
              <a:sym typeface="Exo 2"/>
            </a:endParaRPr>
          </a:p>
          <a:p>
            <a:pPr indent="0" lvl="0" marL="0" rtl="0" algn="l">
              <a:spcBef>
                <a:spcPts val="0"/>
              </a:spcBef>
              <a:spcAft>
                <a:spcPts val="0"/>
              </a:spcAft>
              <a:buNone/>
            </a:pPr>
            <a:r>
              <a:t/>
            </a:r>
            <a:endParaRPr sz="2000">
              <a:solidFill>
                <a:srgbClr val="434343"/>
              </a:solidFill>
              <a:latin typeface="Exo 2"/>
              <a:ea typeface="Exo 2"/>
              <a:cs typeface="Exo 2"/>
              <a:sym typeface="Exo 2"/>
            </a:endParaRPr>
          </a:p>
          <a:p>
            <a:pPr indent="-355600" lvl="0" marL="457200" rtl="0" algn="l">
              <a:spcBef>
                <a:spcPts val="0"/>
              </a:spcBef>
              <a:spcAft>
                <a:spcPts val="0"/>
              </a:spcAft>
              <a:buClr>
                <a:srgbClr val="434343"/>
              </a:buClr>
              <a:buSzPts val="2000"/>
              <a:buFont typeface="Exo 2"/>
              <a:buChar char="●"/>
            </a:pPr>
            <a:r>
              <a:rPr lang="en" sz="2000">
                <a:solidFill>
                  <a:srgbClr val="434343"/>
                </a:solidFill>
                <a:latin typeface="Exo 2"/>
                <a:ea typeface="Exo 2"/>
                <a:cs typeface="Exo 2"/>
                <a:sym typeface="Exo 2"/>
              </a:rPr>
              <a:t>Réponds aux différents besoins de l’entreprise</a:t>
            </a:r>
            <a:endParaRPr sz="2000">
              <a:solidFill>
                <a:srgbClr val="434343"/>
              </a:solidFill>
              <a:latin typeface="Exo 2"/>
              <a:ea typeface="Exo 2"/>
              <a:cs typeface="Exo 2"/>
              <a:sym typeface="Exo 2"/>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 DevOps</a:t>
            </a:r>
            <a:endParaRPr/>
          </a:p>
        </p:txBody>
      </p:sp>
      <p:sp>
        <p:nvSpPr>
          <p:cNvPr id="193" name="Google Shape;193;p28"/>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94" name="Google Shape;194;p28"/>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95" name="Google Shape;19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55"/>
          <p:cNvSpPr txBox="1"/>
          <p:nvPr>
            <p:ph type="ctrTitle"/>
          </p:nvPr>
        </p:nvSpPr>
        <p:spPr>
          <a:xfrm flipH="1">
            <a:off x="1974150" y="18891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Merci de votre attention</a:t>
            </a:r>
            <a:endParaRPr/>
          </a:p>
          <a:p>
            <a:pPr indent="0" lvl="0" marL="0" rtl="0" algn="ctr">
              <a:spcBef>
                <a:spcPts val="0"/>
              </a:spcBef>
              <a:spcAft>
                <a:spcPts val="0"/>
              </a:spcAft>
              <a:buNone/>
            </a:pPr>
            <a:r>
              <a:t/>
            </a:r>
            <a:endParaRPr/>
          </a:p>
        </p:txBody>
      </p:sp>
      <p:cxnSp>
        <p:nvCxnSpPr>
          <p:cNvPr id="804" name="Google Shape;804;p55"/>
          <p:cNvCxnSpPr/>
          <p:nvPr/>
        </p:nvCxnSpPr>
        <p:spPr>
          <a:xfrm rot="10800000">
            <a:off x="8156400" y="630088"/>
            <a:ext cx="1236300" cy="0"/>
          </a:xfrm>
          <a:prstGeom prst="straightConnector1">
            <a:avLst/>
          </a:prstGeom>
          <a:noFill/>
          <a:ln cap="flat" cmpd="sng" w="9525">
            <a:solidFill>
              <a:schemeClr val="dk2"/>
            </a:solidFill>
            <a:prstDash val="solid"/>
            <a:round/>
            <a:headEnd len="med" w="med" type="none"/>
            <a:tailEnd len="med" w="med" type="none"/>
          </a:ln>
        </p:spPr>
      </p:cxnSp>
      <p:cxnSp>
        <p:nvCxnSpPr>
          <p:cNvPr id="805" name="Google Shape;805;p55"/>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sp>
        <p:nvSpPr>
          <p:cNvPr id="806" name="Google Shape;80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Besoins de l’entreprise</a:t>
            </a:r>
            <a:endParaRPr/>
          </a:p>
        </p:txBody>
      </p:sp>
      <p:sp>
        <p:nvSpPr>
          <p:cNvPr id="201" name="Google Shape;20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29"/>
          <p:cNvSpPr txBox="1"/>
          <p:nvPr/>
        </p:nvSpPr>
        <p:spPr>
          <a:xfrm>
            <a:off x="163850" y="1139825"/>
            <a:ext cx="32199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Simplifier des tâches du quotidien </a:t>
            </a:r>
            <a:r>
              <a:rPr b="1" lang="en" sz="2000">
                <a:solidFill>
                  <a:srgbClr val="666666"/>
                </a:solidFill>
                <a:latin typeface="Exo 2"/>
                <a:ea typeface="Exo 2"/>
                <a:cs typeface="Exo 2"/>
                <a:sym typeface="Exo 2"/>
              </a:rPr>
              <a: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Changement de mots de passe</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Vérification de réponse d’un ensemble de serveur</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Affecter des modifications sur un ensemble de machines</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203" name="Google Shape;203;p29"/>
          <p:cNvSpPr txBox="1"/>
          <p:nvPr/>
        </p:nvSpPr>
        <p:spPr>
          <a:xfrm>
            <a:off x="3678750" y="1139825"/>
            <a:ext cx="3113100" cy="117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solidFill>
                  <a:srgbClr val="434343"/>
                </a:solidFill>
                <a:latin typeface="Exo 2"/>
                <a:ea typeface="Exo 2"/>
                <a:cs typeface="Exo 2"/>
                <a:sym typeface="Exo 2"/>
              </a:rPr>
              <a:t>Réduire le temps sur les maintenances préventives </a:t>
            </a:r>
            <a:r>
              <a:rPr b="1" lang="en" sz="2000">
                <a:solidFill>
                  <a:srgbClr val="666666"/>
                </a:solidFill>
                <a:latin typeface="Exo 2"/>
                <a:ea typeface="Exo 2"/>
                <a:cs typeface="Exo 2"/>
                <a:sym typeface="Exo 2"/>
              </a:rPr>
              <a:t>: </a:t>
            </a:r>
            <a:endParaRPr b="1" sz="2000">
              <a:solidFill>
                <a:srgbClr val="666666"/>
              </a:solidFill>
              <a:latin typeface="Exo 2"/>
              <a:ea typeface="Exo 2"/>
              <a:cs typeface="Exo 2"/>
              <a:sym typeface="Exo 2"/>
            </a:endParaRPr>
          </a:p>
          <a:p>
            <a:pPr indent="0" lvl="0" marL="457200" rtl="0" algn="l">
              <a:spcBef>
                <a:spcPts val="0"/>
              </a:spcBef>
              <a:spcAft>
                <a:spcPts val="0"/>
              </a:spcAft>
              <a:buNone/>
            </a:pPr>
            <a:r>
              <a:t/>
            </a:r>
            <a:endParaRPr b="1" sz="2000">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Récupérer des informations rapidement</a:t>
            </a:r>
            <a:endParaRPr>
              <a:latin typeface="Exo 2"/>
              <a:ea typeface="Exo 2"/>
              <a:cs typeface="Exo 2"/>
              <a:sym typeface="Exo 2"/>
            </a:endParaRPr>
          </a:p>
          <a:p>
            <a:pPr indent="0" lvl="0" marL="9144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Vérifier l’état de plusieurs serveurs</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
        <p:nvSpPr>
          <p:cNvPr id="204" name="Google Shape;204;p29"/>
          <p:cNvSpPr txBox="1"/>
          <p:nvPr/>
        </p:nvSpPr>
        <p:spPr>
          <a:xfrm>
            <a:off x="270700" y="3261300"/>
            <a:ext cx="3113100" cy="11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Exo 2"/>
              <a:ea typeface="Exo 2"/>
              <a:cs typeface="Exo 2"/>
              <a:sym typeface="Exo 2"/>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ctrTitle"/>
          </p:nvPr>
        </p:nvSpPr>
        <p:spPr>
          <a:xfrm>
            <a:off x="2177000" y="376500"/>
            <a:ext cx="4844400" cy="59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Cycle de vie d’un projet</a:t>
            </a:r>
            <a:endParaRPr sz="2800"/>
          </a:p>
        </p:txBody>
      </p:sp>
      <p:sp>
        <p:nvSpPr>
          <p:cNvPr id="210" name="Google Shape;210;p30"/>
          <p:cNvSpPr txBox="1"/>
          <p:nvPr>
            <p:ph idx="1" type="subTitle"/>
          </p:nvPr>
        </p:nvSpPr>
        <p:spPr>
          <a:xfrm>
            <a:off x="2177000" y="4054450"/>
            <a:ext cx="48444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Représentation des équipes de développement et des équipes d’administration</a:t>
            </a:r>
            <a:endParaRPr b="1">
              <a:latin typeface="Roboto Condensed"/>
              <a:ea typeface="Roboto Condensed"/>
              <a:cs typeface="Roboto Condensed"/>
              <a:sym typeface="Roboto Condensed"/>
            </a:endParaRPr>
          </a:p>
        </p:txBody>
      </p:sp>
      <p:cxnSp>
        <p:nvCxnSpPr>
          <p:cNvPr id="211" name="Google Shape;211;p30"/>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12" name="Google Shape;212;p30"/>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
        <p:nvSpPr>
          <p:cNvPr id="213" name="Google Shape;21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0"/>
          <p:cNvPicPr preferRelativeResize="0"/>
          <p:nvPr/>
        </p:nvPicPr>
        <p:blipFill>
          <a:blip r:embed="rId3">
            <a:alphaModFix/>
          </a:blip>
          <a:stretch>
            <a:fillRect/>
          </a:stretch>
        </p:blipFill>
        <p:spPr>
          <a:xfrm>
            <a:off x="1741700" y="1066800"/>
            <a:ext cx="5715000" cy="300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Exemples de problèmes</a:t>
            </a:r>
            <a:endParaRPr/>
          </a:p>
        </p:txBody>
      </p:sp>
      <p:sp>
        <p:nvSpPr>
          <p:cNvPr id="220" name="Google Shape;220;p31"/>
          <p:cNvSpPr txBox="1"/>
          <p:nvPr>
            <p:ph idx="2" type="ctrTitle"/>
          </p:nvPr>
        </p:nvSpPr>
        <p:spPr>
          <a:xfrm>
            <a:off x="3291250" y="1299050"/>
            <a:ext cx="24792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Déploiement</a:t>
            </a:r>
            <a:endParaRPr/>
          </a:p>
        </p:txBody>
      </p:sp>
      <p:sp>
        <p:nvSpPr>
          <p:cNvPr id="221" name="Google Shape;221;p3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5" name="Google Shape;225;p31"/>
          <p:cNvPicPr preferRelativeResize="0"/>
          <p:nvPr/>
        </p:nvPicPr>
        <p:blipFill>
          <a:blip r:embed="rId3">
            <a:alphaModFix/>
          </a:blip>
          <a:stretch>
            <a:fillRect/>
          </a:stretch>
        </p:blipFill>
        <p:spPr>
          <a:xfrm>
            <a:off x="2945152" y="1100950"/>
            <a:ext cx="3647700" cy="39735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Exemples de problèmes</a:t>
            </a:r>
            <a:endParaRPr/>
          </a:p>
        </p:txBody>
      </p:sp>
      <p:sp>
        <p:nvSpPr>
          <p:cNvPr id="231" name="Google Shape;23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32"/>
          <p:cNvPicPr preferRelativeResize="0"/>
          <p:nvPr/>
        </p:nvPicPr>
        <p:blipFill>
          <a:blip r:embed="rId3">
            <a:alphaModFix/>
          </a:blip>
          <a:stretch>
            <a:fillRect/>
          </a:stretch>
        </p:blipFill>
        <p:spPr>
          <a:xfrm>
            <a:off x="563250" y="1451450"/>
            <a:ext cx="8017484" cy="3146000"/>
          </a:xfrm>
          <a:prstGeom prst="rect">
            <a:avLst/>
          </a:prstGeom>
          <a:noFill/>
          <a:ln>
            <a:noFill/>
          </a:ln>
        </p:spPr>
      </p:pic>
      <p:pic>
        <p:nvPicPr>
          <p:cNvPr id="233" name="Google Shape;233;p32"/>
          <p:cNvPicPr preferRelativeResize="0"/>
          <p:nvPr/>
        </p:nvPicPr>
        <p:blipFill>
          <a:blip r:embed="rId4">
            <a:alphaModFix/>
          </a:blip>
          <a:stretch>
            <a:fillRect/>
          </a:stretch>
        </p:blipFill>
        <p:spPr>
          <a:xfrm>
            <a:off x="563263" y="1451450"/>
            <a:ext cx="8017476" cy="3146000"/>
          </a:xfrm>
          <a:prstGeom prst="rect">
            <a:avLst/>
          </a:prstGeom>
          <a:noFill/>
          <a:ln>
            <a:noFill/>
          </a:ln>
        </p:spPr>
      </p:pic>
      <p:pic>
        <p:nvPicPr>
          <p:cNvPr id="234" name="Google Shape;234;p32"/>
          <p:cNvPicPr preferRelativeResize="0"/>
          <p:nvPr/>
        </p:nvPicPr>
        <p:blipFill>
          <a:blip r:embed="rId5">
            <a:alphaModFix/>
          </a:blip>
          <a:stretch>
            <a:fillRect/>
          </a:stretch>
        </p:blipFill>
        <p:spPr>
          <a:xfrm>
            <a:off x="563263" y="1451450"/>
            <a:ext cx="8017476" cy="314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Exemples de problèmes</a:t>
            </a:r>
            <a:endParaRPr/>
          </a:p>
          <a:p>
            <a:pPr indent="0" lvl="0" marL="0" rtl="0" algn="ctr">
              <a:spcBef>
                <a:spcPts val="0"/>
              </a:spcBef>
              <a:spcAft>
                <a:spcPts val="0"/>
              </a:spcAft>
              <a:buNone/>
            </a:pPr>
            <a:r>
              <a:t/>
            </a:r>
            <a:endParaRPr/>
          </a:p>
        </p:txBody>
      </p:sp>
      <p:sp>
        <p:nvSpPr>
          <p:cNvPr id="240" name="Google Shape;24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rotWithShape="1">
          <a:blip r:embed="rId3">
            <a:alphaModFix/>
          </a:blip>
          <a:srcRect b="0" l="0" r="49804" t="0"/>
          <a:stretch/>
        </p:blipFill>
        <p:spPr>
          <a:xfrm>
            <a:off x="3033100" y="1668600"/>
            <a:ext cx="3077826" cy="2242450"/>
          </a:xfrm>
          <a:prstGeom prst="rect">
            <a:avLst/>
          </a:prstGeom>
          <a:noFill/>
          <a:ln>
            <a:noFill/>
          </a:ln>
        </p:spPr>
      </p:pic>
      <p:pic>
        <p:nvPicPr>
          <p:cNvPr id="242" name="Google Shape;242;p33"/>
          <p:cNvPicPr preferRelativeResize="0"/>
          <p:nvPr/>
        </p:nvPicPr>
        <p:blipFill rotWithShape="1">
          <a:blip r:embed="rId3">
            <a:alphaModFix/>
          </a:blip>
          <a:srcRect b="0" l="52308" r="0" t="0"/>
          <a:stretch/>
        </p:blipFill>
        <p:spPr>
          <a:xfrm>
            <a:off x="3033088" y="1668601"/>
            <a:ext cx="3077826" cy="23601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Définition du DevOps</a:t>
            </a:r>
            <a:endParaRPr/>
          </a:p>
        </p:txBody>
      </p:sp>
      <p:cxnSp>
        <p:nvCxnSpPr>
          <p:cNvPr id="248" name="Google Shape;248;p34"/>
          <p:cNvCxnSpPr/>
          <p:nvPr/>
        </p:nvCxnSpPr>
        <p:spPr>
          <a:xfrm>
            <a:off x="2232425" y="0"/>
            <a:ext cx="0" cy="10623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34"/>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4"/>
          <p:cNvPicPr preferRelativeResize="0"/>
          <p:nvPr/>
        </p:nvPicPr>
        <p:blipFill>
          <a:blip r:embed="rId3">
            <a:alphaModFix/>
          </a:blip>
          <a:stretch>
            <a:fillRect/>
          </a:stretch>
        </p:blipFill>
        <p:spPr>
          <a:xfrm>
            <a:off x="149625" y="1390225"/>
            <a:ext cx="1339800" cy="1708200"/>
          </a:xfrm>
          <a:prstGeom prst="snip2DiagRect">
            <a:avLst>
              <a:gd fmla="val 0" name="adj1"/>
              <a:gd fmla="val 16667" name="adj2"/>
            </a:avLst>
          </a:prstGeom>
          <a:noFill/>
          <a:ln>
            <a:noFill/>
          </a:ln>
        </p:spPr>
      </p:pic>
      <p:grpSp>
        <p:nvGrpSpPr>
          <p:cNvPr id="252" name="Google Shape;252;p34"/>
          <p:cNvGrpSpPr/>
          <p:nvPr/>
        </p:nvGrpSpPr>
        <p:grpSpPr>
          <a:xfrm>
            <a:off x="3697393" y="1299054"/>
            <a:ext cx="5191700" cy="2966773"/>
            <a:chOff x="1397225" y="1410350"/>
            <a:chExt cx="4786300" cy="2774500"/>
          </a:xfrm>
        </p:grpSpPr>
        <p:grpSp>
          <p:nvGrpSpPr>
            <p:cNvPr id="253" name="Google Shape;253;p34"/>
            <p:cNvGrpSpPr/>
            <p:nvPr/>
          </p:nvGrpSpPr>
          <p:grpSpPr>
            <a:xfrm>
              <a:off x="4293400" y="2574725"/>
              <a:ext cx="84425" cy="80100"/>
              <a:chOff x="4293400" y="2574725"/>
              <a:chExt cx="84425" cy="80100"/>
            </a:xfrm>
          </p:grpSpPr>
          <p:sp>
            <p:nvSpPr>
              <p:cNvPr id="254" name="Google Shape;254;p3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45818E"/>
              </a:solidFill>
              <a:ln>
                <a:noFill/>
              </a:ln>
            </p:spPr>
          </p:sp>
          <p:sp>
            <p:nvSpPr>
              <p:cNvPr id="255" name="Google Shape;255;p3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34"/>
            <p:cNvGrpSpPr/>
            <p:nvPr/>
          </p:nvGrpSpPr>
          <p:grpSpPr>
            <a:xfrm>
              <a:off x="4000175" y="1462675"/>
              <a:ext cx="1917275" cy="1140875"/>
              <a:chOff x="4000175" y="1462675"/>
              <a:chExt cx="1917275" cy="1140875"/>
            </a:xfrm>
          </p:grpSpPr>
          <p:sp>
            <p:nvSpPr>
              <p:cNvPr id="257" name="Google Shape;257;p3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45818E"/>
              </a:solidFill>
              <a:ln>
                <a:noFill/>
              </a:ln>
            </p:spPr>
          </p:sp>
          <p:grpSp>
            <p:nvGrpSpPr>
              <p:cNvPr id="258" name="Google Shape;258;p34"/>
              <p:cNvGrpSpPr/>
              <p:nvPr/>
            </p:nvGrpSpPr>
            <p:grpSpPr>
              <a:xfrm>
                <a:off x="4000175" y="1462675"/>
                <a:ext cx="1917275" cy="1140875"/>
                <a:chOff x="4000175" y="1462675"/>
                <a:chExt cx="1917275" cy="1140875"/>
              </a:xfrm>
            </p:grpSpPr>
            <p:sp>
              <p:nvSpPr>
                <p:cNvPr id="259" name="Google Shape;259;p3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45818E"/>
                </a:solidFill>
                <a:ln>
                  <a:noFill/>
                </a:ln>
              </p:spPr>
            </p:sp>
            <p:sp>
              <p:nvSpPr>
                <p:cNvPr id="260" name="Google Shape;260;p3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5" name="Google Shape;265;p34"/>
            <p:cNvGrpSpPr/>
            <p:nvPr/>
          </p:nvGrpSpPr>
          <p:grpSpPr>
            <a:xfrm>
              <a:off x="3960625" y="2587825"/>
              <a:ext cx="94050" cy="104125"/>
              <a:chOff x="3960625" y="2587825"/>
              <a:chExt cx="94050" cy="104125"/>
            </a:xfrm>
          </p:grpSpPr>
          <p:sp>
            <p:nvSpPr>
              <p:cNvPr id="266" name="Google Shape;266;p3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45818E"/>
              </a:solidFill>
              <a:ln>
                <a:noFill/>
              </a:ln>
            </p:spPr>
          </p:sp>
          <p:sp>
            <p:nvSpPr>
              <p:cNvPr id="267" name="Google Shape;267;p3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34"/>
            <p:cNvGrpSpPr/>
            <p:nvPr/>
          </p:nvGrpSpPr>
          <p:grpSpPr>
            <a:xfrm>
              <a:off x="3765350" y="2500900"/>
              <a:ext cx="173600" cy="187925"/>
              <a:chOff x="3765350" y="2500900"/>
              <a:chExt cx="173600" cy="187925"/>
            </a:xfrm>
          </p:grpSpPr>
          <p:sp>
            <p:nvSpPr>
              <p:cNvPr id="269" name="Google Shape;269;p3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45818E"/>
              </a:solidFill>
              <a:ln>
                <a:noFill/>
              </a:ln>
            </p:spPr>
          </p:sp>
          <p:sp>
            <p:nvSpPr>
              <p:cNvPr id="270" name="Google Shape;270;p3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34"/>
            <p:cNvGrpSpPr/>
            <p:nvPr/>
          </p:nvGrpSpPr>
          <p:grpSpPr>
            <a:xfrm>
              <a:off x="3750475" y="2481850"/>
              <a:ext cx="85125" cy="51800"/>
              <a:chOff x="3750475" y="2481850"/>
              <a:chExt cx="85125" cy="51800"/>
            </a:xfrm>
          </p:grpSpPr>
          <p:sp>
            <p:nvSpPr>
              <p:cNvPr id="276" name="Google Shape;276;p3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45818E"/>
              </a:solidFill>
              <a:ln>
                <a:noFill/>
              </a:ln>
            </p:spPr>
          </p:sp>
        </p:grpSp>
        <p:grpSp>
          <p:nvGrpSpPr>
            <p:cNvPr id="278" name="Google Shape;278;p34"/>
            <p:cNvGrpSpPr/>
            <p:nvPr/>
          </p:nvGrpSpPr>
          <p:grpSpPr>
            <a:xfrm>
              <a:off x="3627175" y="2432450"/>
              <a:ext cx="172100" cy="169075"/>
              <a:chOff x="3627175" y="2432450"/>
              <a:chExt cx="172100" cy="169075"/>
            </a:xfrm>
          </p:grpSpPr>
          <p:sp>
            <p:nvSpPr>
              <p:cNvPr id="279" name="Google Shape;279;p3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45818E"/>
              </a:solidFill>
              <a:ln>
                <a:noFill/>
              </a:ln>
            </p:spPr>
          </p:sp>
          <p:sp>
            <p:nvSpPr>
              <p:cNvPr id="281" name="Google Shape;281;p3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45818E"/>
              </a:solidFill>
              <a:ln>
                <a:noFill/>
              </a:ln>
            </p:spPr>
          </p:sp>
        </p:grpSp>
        <p:grpSp>
          <p:nvGrpSpPr>
            <p:cNvPr id="282" name="Google Shape;282;p34"/>
            <p:cNvGrpSpPr/>
            <p:nvPr/>
          </p:nvGrpSpPr>
          <p:grpSpPr>
            <a:xfrm>
              <a:off x="3561536" y="2585450"/>
              <a:ext cx="61539" cy="99045"/>
              <a:chOff x="3561536" y="2585450"/>
              <a:chExt cx="61539" cy="99045"/>
            </a:xfrm>
          </p:grpSpPr>
          <p:sp>
            <p:nvSpPr>
              <p:cNvPr id="283" name="Google Shape;283;p3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45818E"/>
              </a:solidFill>
              <a:ln>
                <a:noFill/>
              </a:ln>
            </p:spPr>
          </p:sp>
        </p:grpSp>
        <p:grpSp>
          <p:nvGrpSpPr>
            <p:cNvPr id="285" name="Google Shape;285;p34"/>
            <p:cNvGrpSpPr/>
            <p:nvPr/>
          </p:nvGrpSpPr>
          <p:grpSpPr>
            <a:xfrm>
              <a:off x="3906325" y="1984500"/>
              <a:ext cx="156075" cy="262825"/>
              <a:chOff x="3906325" y="1984500"/>
              <a:chExt cx="156075" cy="262825"/>
            </a:xfrm>
          </p:grpSpPr>
          <p:sp>
            <p:nvSpPr>
              <p:cNvPr id="286" name="Google Shape;286;p3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45818E"/>
              </a:solidFill>
              <a:ln>
                <a:noFill/>
              </a:ln>
            </p:spPr>
          </p:sp>
          <p:sp>
            <p:nvSpPr>
              <p:cNvPr id="287" name="Google Shape;287;p3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34"/>
            <p:cNvGrpSpPr/>
            <p:nvPr/>
          </p:nvGrpSpPr>
          <p:grpSpPr>
            <a:xfrm>
              <a:off x="1397225" y="1637375"/>
              <a:ext cx="1401575" cy="1228250"/>
              <a:chOff x="1397225" y="1637375"/>
              <a:chExt cx="1401575" cy="1228250"/>
            </a:xfrm>
          </p:grpSpPr>
          <p:sp>
            <p:nvSpPr>
              <p:cNvPr id="289" name="Google Shape;289;p3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45818E"/>
              </a:solidFill>
              <a:ln>
                <a:noFill/>
              </a:ln>
            </p:spPr>
          </p:sp>
          <p:grpSp>
            <p:nvGrpSpPr>
              <p:cNvPr id="290" name="Google Shape;290;p34"/>
              <p:cNvGrpSpPr/>
              <p:nvPr/>
            </p:nvGrpSpPr>
            <p:grpSpPr>
              <a:xfrm>
                <a:off x="1397225" y="1637375"/>
                <a:ext cx="1398775" cy="1228250"/>
                <a:chOff x="1397225" y="1637375"/>
                <a:chExt cx="1398775" cy="1228250"/>
              </a:xfrm>
            </p:grpSpPr>
            <p:sp>
              <p:nvSpPr>
                <p:cNvPr id="291" name="Google Shape;291;p3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 name="Google Shape;293;p34"/>
            <p:cNvGrpSpPr/>
            <p:nvPr/>
          </p:nvGrpSpPr>
          <p:grpSpPr>
            <a:xfrm>
              <a:off x="2605700" y="3152850"/>
              <a:ext cx="594125" cy="616250"/>
              <a:chOff x="2605700" y="3152850"/>
              <a:chExt cx="594125" cy="616250"/>
            </a:xfrm>
          </p:grpSpPr>
          <p:sp>
            <p:nvSpPr>
              <p:cNvPr id="294" name="Google Shape;294;p3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45818E"/>
              </a:solidFill>
              <a:ln>
                <a:noFill/>
              </a:ln>
            </p:spPr>
          </p:sp>
          <p:sp>
            <p:nvSpPr>
              <p:cNvPr id="295" name="Google Shape;295;p3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34"/>
            <p:cNvGrpSpPr/>
            <p:nvPr/>
          </p:nvGrpSpPr>
          <p:grpSpPr>
            <a:xfrm>
              <a:off x="2680375" y="3423800"/>
              <a:ext cx="182975" cy="761050"/>
              <a:chOff x="2680375" y="3423800"/>
              <a:chExt cx="182975" cy="761050"/>
            </a:xfrm>
          </p:grpSpPr>
          <p:sp>
            <p:nvSpPr>
              <p:cNvPr id="297" name="Google Shape;297;p3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45818E"/>
              </a:solidFill>
              <a:ln>
                <a:noFill/>
              </a:ln>
            </p:spPr>
          </p:sp>
          <p:sp>
            <p:nvSpPr>
              <p:cNvPr id="298" name="Google Shape;298;p3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34"/>
            <p:cNvGrpSpPr/>
            <p:nvPr/>
          </p:nvGrpSpPr>
          <p:grpSpPr>
            <a:xfrm>
              <a:off x="3918000" y="3561900"/>
              <a:ext cx="236225" cy="207100"/>
              <a:chOff x="3918000" y="3561900"/>
              <a:chExt cx="236225" cy="207100"/>
            </a:xfrm>
          </p:grpSpPr>
          <p:sp>
            <p:nvSpPr>
              <p:cNvPr id="300" name="Google Shape;300;p3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45818E"/>
              </a:solidFill>
              <a:ln>
                <a:noFill/>
              </a:ln>
            </p:spPr>
          </p:sp>
          <p:sp>
            <p:nvSpPr>
              <p:cNvPr id="301" name="Google Shape;301;p3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34"/>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4"/>
            <p:cNvGrpSpPr/>
            <p:nvPr/>
          </p:nvGrpSpPr>
          <p:grpSpPr>
            <a:xfrm>
              <a:off x="1922950" y="1410350"/>
              <a:ext cx="1252825" cy="1162875"/>
              <a:chOff x="1922950" y="1410350"/>
              <a:chExt cx="1252825" cy="1162875"/>
            </a:xfrm>
          </p:grpSpPr>
          <p:sp>
            <p:nvSpPr>
              <p:cNvPr id="306" name="Google Shape;306;p3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4"/>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4"/>
            <p:cNvGrpSpPr/>
            <p:nvPr/>
          </p:nvGrpSpPr>
          <p:grpSpPr>
            <a:xfrm>
              <a:off x="2711750" y="3572300"/>
              <a:ext cx="230725" cy="598425"/>
              <a:chOff x="2711750" y="3572300"/>
              <a:chExt cx="230725" cy="598425"/>
            </a:xfrm>
          </p:grpSpPr>
          <p:sp>
            <p:nvSpPr>
              <p:cNvPr id="345" name="Google Shape;345;p3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4"/>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4"/>
            <p:cNvGrpSpPr/>
            <p:nvPr/>
          </p:nvGrpSpPr>
          <p:grpSpPr>
            <a:xfrm>
              <a:off x="3781475" y="1624825"/>
              <a:ext cx="153300" cy="166375"/>
              <a:chOff x="3781475" y="1624825"/>
              <a:chExt cx="153300" cy="166375"/>
            </a:xfrm>
          </p:grpSpPr>
          <p:sp>
            <p:nvSpPr>
              <p:cNvPr id="349" name="Google Shape;349;p3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4"/>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4"/>
            <p:cNvGrpSpPr/>
            <p:nvPr/>
          </p:nvGrpSpPr>
          <p:grpSpPr>
            <a:xfrm>
              <a:off x="5068275" y="3161675"/>
              <a:ext cx="664875" cy="222850"/>
              <a:chOff x="5068275" y="3161675"/>
              <a:chExt cx="664875" cy="222850"/>
            </a:xfrm>
          </p:grpSpPr>
          <p:sp>
            <p:nvSpPr>
              <p:cNvPr id="361" name="Google Shape;361;p3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4"/>
            <p:cNvGrpSpPr/>
            <p:nvPr/>
          </p:nvGrpSpPr>
          <p:grpSpPr>
            <a:xfrm>
              <a:off x="3586375" y="2281300"/>
              <a:ext cx="125025" cy="175275"/>
              <a:chOff x="3586375" y="2281300"/>
              <a:chExt cx="125025" cy="175275"/>
            </a:xfrm>
          </p:grpSpPr>
          <p:sp>
            <p:nvSpPr>
              <p:cNvPr id="395" name="Google Shape;395;p3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4"/>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4"/>
            <p:cNvGrpSpPr/>
            <p:nvPr/>
          </p:nvGrpSpPr>
          <p:grpSpPr>
            <a:xfrm>
              <a:off x="5298975" y="3412225"/>
              <a:ext cx="576450" cy="616225"/>
              <a:chOff x="5298975" y="3412225"/>
              <a:chExt cx="576450" cy="616225"/>
            </a:xfrm>
          </p:grpSpPr>
          <p:sp>
            <p:nvSpPr>
              <p:cNvPr id="399" name="Google Shape;399;p3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4"/>
            <p:cNvGrpSpPr/>
            <p:nvPr/>
          </p:nvGrpSpPr>
          <p:grpSpPr>
            <a:xfrm>
              <a:off x="5952300" y="3852150"/>
              <a:ext cx="231225" cy="287200"/>
              <a:chOff x="5952300" y="3852150"/>
              <a:chExt cx="231225" cy="287200"/>
            </a:xfrm>
          </p:grpSpPr>
          <p:sp>
            <p:nvSpPr>
              <p:cNvPr id="402" name="Google Shape;402;p3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34"/>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5150925" y="2903250"/>
              <a:ext cx="1600" cy="2125"/>
            </a:xfrm>
            <a:custGeom>
              <a:rect b="b" l="l" r="r" t="t"/>
              <a:pathLst>
                <a:path extrusionOk="0" h="85" w="64">
                  <a:moveTo>
                    <a:pt x="63" y="85"/>
                  </a:moveTo>
                  <a:lnTo>
                    <a:pt x="1" y="1"/>
                  </a:lnTo>
                  <a:lnTo>
                    <a:pt x="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5134200" y="2918425"/>
              <a:ext cx="2625" cy="2650"/>
            </a:xfrm>
            <a:custGeom>
              <a:rect b="b" l="l" r="r" t="t"/>
              <a:pathLst>
                <a:path extrusionOk="0" h="106" w="105">
                  <a:moveTo>
                    <a:pt x="0" y="105"/>
                  </a:moveTo>
                  <a:lnTo>
                    <a:pt x="105" y="1"/>
                  </a:lnTo>
                  <a:lnTo>
                    <a:pt x="105"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34"/>
            <p:cNvGrpSpPr/>
            <p:nvPr/>
          </p:nvGrpSpPr>
          <p:grpSpPr>
            <a:xfrm>
              <a:off x="4842300" y="3099950"/>
              <a:ext cx="31425" cy="59650"/>
              <a:chOff x="4842300" y="3099950"/>
              <a:chExt cx="31425" cy="59650"/>
            </a:xfrm>
          </p:grpSpPr>
          <p:sp>
            <p:nvSpPr>
              <p:cNvPr id="413" name="Google Shape;413;p3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4"/>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34"/>
            <p:cNvGrpSpPr/>
            <p:nvPr/>
          </p:nvGrpSpPr>
          <p:grpSpPr>
            <a:xfrm>
              <a:off x="3866750" y="2520350"/>
              <a:ext cx="78475" cy="60700"/>
              <a:chOff x="3866750" y="2520350"/>
              <a:chExt cx="78475" cy="60700"/>
            </a:xfrm>
          </p:grpSpPr>
          <p:sp>
            <p:nvSpPr>
              <p:cNvPr id="426" name="Google Shape;426;p3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4"/>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34"/>
            <p:cNvGrpSpPr/>
            <p:nvPr/>
          </p:nvGrpSpPr>
          <p:grpSpPr>
            <a:xfrm>
              <a:off x="3450375" y="3038225"/>
              <a:ext cx="132875" cy="99400"/>
              <a:chOff x="3450375" y="3038225"/>
              <a:chExt cx="132875" cy="99400"/>
            </a:xfrm>
          </p:grpSpPr>
          <p:sp>
            <p:nvSpPr>
              <p:cNvPr id="473" name="Google Shape;473;p3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4"/>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4298825" y="2603000"/>
              <a:ext cx="2625" cy="2650"/>
            </a:xfrm>
            <a:custGeom>
              <a:rect b="b" l="l" r="r" t="t"/>
              <a:pathLst>
                <a:path extrusionOk="0" fill="none" h="106" w="105">
                  <a:moveTo>
                    <a:pt x="105" y="105"/>
                  </a:moveTo>
                  <a:lnTo>
                    <a:pt x="0" y="1"/>
                  </a:lnTo>
                </a:path>
              </a:pathLst>
            </a:custGeom>
            <a:solidFill>
              <a:srgbClr val="45818E"/>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4"/>
          <p:cNvSpPr txBox="1"/>
          <p:nvPr>
            <p:ph idx="2" type="ctrTitle"/>
          </p:nvPr>
        </p:nvSpPr>
        <p:spPr>
          <a:xfrm>
            <a:off x="1676335" y="159559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PATRIC DEBOIS</a:t>
            </a:r>
            <a:endParaRPr/>
          </a:p>
        </p:txBody>
      </p:sp>
      <p:sp>
        <p:nvSpPr>
          <p:cNvPr id="511" name="Google Shape;511;p34"/>
          <p:cNvSpPr txBox="1"/>
          <p:nvPr>
            <p:ph idx="1" type="subTitle"/>
          </p:nvPr>
        </p:nvSpPr>
        <p:spPr>
          <a:xfrm>
            <a:off x="1676335" y="188984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Inventeur du mot DevOps</a:t>
            </a:r>
            <a:endParaRPr/>
          </a:p>
          <a:p>
            <a:pPr indent="0" lvl="0" marL="0" rtl="0" algn="l">
              <a:spcBef>
                <a:spcPts val="0"/>
              </a:spcBef>
              <a:spcAft>
                <a:spcPts val="0"/>
              </a:spcAft>
              <a:buNone/>
            </a:pPr>
            <a:r>
              <a:t/>
            </a:r>
            <a:endParaRPr/>
          </a:p>
        </p:txBody>
      </p:sp>
      <p:sp>
        <p:nvSpPr>
          <p:cNvPr id="512" name="Google Shape;512;p34"/>
          <p:cNvSpPr/>
          <p:nvPr/>
        </p:nvSpPr>
        <p:spPr>
          <a:xfrm>
            <a:off x="6133050" y="2091818"/>
            <a:ext cx="234944" cy="305009"/>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txBox="1"/>
          <p:nvPr>
            <p:ph idx="1" type="subTitle"/>
          </p:nvPr>
        </p:nvSpPr>
        <p:spPr>
          <a:xfrm>
            <a:off x="149620" y="3720600"/>
            <a:ext cx="25368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Lier le développement logiciel (Dev) et l’administration des infrastructures informatiques (Ops)</a:t>
            </a:r>
            <a:endParaRPr b="1">
              <a:latin typeface="Roboto Condensed"/>
              <a:ea typeface="Roboto Condensed"/>
              <a:cs typeface="Roboto Condensed"/>
              <a:sym typeface="Roboto Condensed"/>
            </a:endParaRPr>
          </a:p>
        </p:txBody>
      </p:sp>
      <p:pic>
        <p:nvPicPr>
          <p:cNvPr id="514" name="Google Shape;514;p34"/>
          <p:cNvPicPr preferRelativeResize="0"/>
          <p:nvPr/>
        </p:nvPicPr>
        <p:blipFill>
          <a:blip r:embed="rId4">
            <a:alphaModFix/>
          </a:blip>
          <a:stretch>
            <a:fillRect/>
          </a:stretch>
        </p:blipFill>
        <p:spPr>
          <a:xfrm>
            <a:off x="130800" y="3285200"/>
            <a:ext cx="3831387" cy="170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